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59"/>
  </p:notesMasterIdLst>
  <p:sldIdLst>
    <p:sldId id="256" r:id="rId2"/>
    <p:sldId id="260" r:id="rId3"/>
    <p:sldId id="343" r:id="rId4"/>
    <p:sldId id="338" r:id="rId5"/>
    <p:sldId id="341" r:id="rId6"/>
    <p:sldId id="300" r:id="rId7"/>
    <p:sldId id="339" r:id="rId8"/>
    <p:sldId id="340" r:id="rId9"/>
    <p:sldId id="259" r:id="rId10"/>
    <p:sldId id="337" r:id="rId11"/>
    <p:sldId id="289" r:id="rId12"/>
    <p:sldId id="290" r:id="rId13"/>
    <p:sldId id="291" r:id="rId14"/>
    <p:sldId id="262" r:id="rId15"/>
    <p:sldId id="265" r:id="rId16"/>
    <p:sldId id="264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01" r:id="rId25"/>
    <p:sldId id="263" r:id="rId26"/>
    <p:sldId id="287" r:id="rId27"/>
    <p:sldId id="292" r:id="rId28"/>
    <p:sldId id="266" r:id="rId29"/>
    <p:sldId id="311" r:id="rId30"/>
    <p:sldId id="332" r:id="rId31"/>
    <p:sldId id="312" r:id="rId32"/>
    <p:sldId id="276" r:id="rId33"/>
    <p:sldId id="278" r:id="rId34"/>
    <p:sldId id="279" r:id="rId35"/>
    <p:sldId id="270" r:id="rId36"/>
    <p:sldId id="321" r:id="rId37"/>
    <p:sldId id="295" r:id="rId38"/>
    <p:sldId id="296" r:id="rId39"/>
    <p:sldId id="273" r:id="rId40"/>
    <p:sldId id="283" r:id="rId41"/>
    <p:sldId id="282" r:id="rId42"/>
    <p:sldId id="284" r:id="rId43"/>
    <p:sldId id="322" r:id="rId44"/>
    <p:sldId id="323" r:id="rId45"/>
    <p:sldId id="325" r:id="rId46"/>
    <p:sldId id="324" r:id="rId47"/>
    <p:sldId id="272" r:id="rId48"/>
    <p:sldId id="302" r:id="rId49"/>
    <p:sldId id="299" r:id="rId50"/>
    <p:sldId id="331" r:id="rId51"/>
    <p:sldId id="333" r:id="rId52"/>
    <p:sldId id="334" r:id="rId53"/>
    <p:sldId id="335" r:id="rId54"/>
    <p:sldId id="336" r:id="rId55"/>
    <p:sldId id="317" r:id="rId56"/>
    <p:sldId id="258" r:id="rId57"/>
    <p:sldId id="32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127"/>
    <a:srgbClr val="3A3A3A"/>
    <a:srgbClr val="919292"/>
    <a:srgbClr val="E60003"/>
    <a:srgbClr val="57625D"/>
    <a:srgbClr val="E65503"/>
    <a:srgbClr val="DE5508"/>
    <a:srgbClr val="DE5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82740"/>
  </p:normalViewPr>
  <p:slideViewPr>
    <p:cSldViewPr snapToGrid="0">
      <p:cViewPr varScale="1">
        <p:scale>
          <a:sx n="104" d="100"/>
          <a:sy n="104" d="100"/>
        </p:scale>
        <p:origin x="1792" y="200"/>
      </p:cViewPr>
      <p:guideLst/>
    </p:cSldViewPr>
  </p:slideViewPr>
  <p:outlineViewPr>
    <p:cViewPr>
      <p:scale>
        <a:sx n="33" d="100"/>
        <a:sy n="33" d="100"/>
      </p:scale>
      <p:origin x="0" y="-12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5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보드</a:t>
            </a:r>
            <a:r>
              <a:rPr lang="en-US" sz="1800" baseline="0"/>
              <a:t> </a:t>
            </a:r>
            <a:r>
              <a:rPr lang="ko-KR" altLang="en-US" sz="1800" baseline="0"/>
              <a:t>별 성능 편차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Sheet1!$B$9</c:f>
              <c:strCache>
                <c:ptCount val="1"/>
                <c:pt idx="0">
                  <c:v>Samsung Galaxy S24+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Sheet1!$C$9:$D$9</c:f>
              <c:numCache>
                <c:formatCode>General</c:formatCode>
                <c:ptCount val="2"/>
                <c:pt idx="0">
                  <c:v>2092</c:v>
                </c:pt>
                <c:pt idx="1">
                  <c:v>6575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4-8A4E-892C-AF8325E207F9}"/>
            </c:ext>
          </c:extLst>
        </c:ser>
        <c:ser>
          <c:idx val="4"/>
          <c:order val="1"/>
          <c:tx>
            <c:strRef>
              <c:f>Sheet1!$B$10</c:f>
              <c:strCache>
                <c:ptCount val="1"/>
                <c:pt idx="0">
                  <c:v>Intel i5-7500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Sheet1!$C$10:$D$10</c:f>
              <c:numCache>
                <c:formatCode>General</c:formatCode>
                <c:ptCount val="2"/>
                <c:pt idx="0">
                  <c:v>1214</c:v>
                </c:pt>
                <c:pt idx="1">
                  <c:v>3385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94-8A4E-892C-AF8325E207F9}"/>
            </c:ext>
          </c:extLst>
        </c:ser>
        <c:ser>
          <c:idx val="2"/>
          <c:order val="2"/>
          <c:tx>
            <c:strRef>
              <c:f>Sheet1!$B$8</c:f>
              <c:strCache>
                <c:ptCount val="1"/>
                <c:pt idx="0">
                  <c:v>Samsung Galaxy S20+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Sheet1!$C$8:$D$8</c:f>
              <c:numCache>
                <c:formatCode>General</c:formatCode>
                <c:ptCount val="2"/>
                <c:pt idx="0">
                  <c:v>1253</c:v>
                </c:pt>
                <c:pt idx="1">
                  <c:v>3243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94-8A4E-892C-AF8325E207F9}"/>
            </c:ext>
          </c:extLst>
        </c:ser>
        <c:ser>
          <c:idx val="1"/>
          <c:order val="3"/>
          <c:tx>
            <c:strRef>
              <c:f>Sheet1!$B$7</c:f>
              <c:strCache>
                <c:ptCount val="1"/>
                <c:pt idx="0">
                  <c:v>NVIDIA Jetson Nano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Sheet1!$C$7:$D$7</c:f>
              <c:numCache>
                <c:formatCode>General</c:formatCode>
                <c:ptCount val="2"/>
                <c:pt idx="0">
                  <c:v>250</c:v>
                </c:pt>
                <c:pt idx="1">
                  <c:v>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94-8A4E-892C-AF8325E207F9}"/>
            </c:ext>
          </c:extLst>
        </c:ser>
        <c:ser>
          <c:idx val="0"/>
          <c:order val="4"/>
          <c:tx>
            <c:strRef>
              <c:f>Sheet1!$B$6</c:f>
              <c:strCache>
                <c:ptCount val="1"/>
                <c:pt idx="0">
                  <c:v>Raspberry Pi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Sheet1!$C$6:$D$6</c:f>
              <c:numCache>
                <c:formatCode>General</c:formatCode>
                <c:ptCount val="2"/>
                <c:pt idx="0">
                  <c:v>799</c:v>
                </c:pt>
                <c:pt idx="1">
                  <c:v>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94-8A4E-892C-AF8325E20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943984"/>
        <c:axId val="2144539903"/>
      </c:barChart>
      <c:catAx>
        <c:axId val="16494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144539903"/>
        <c:crosses val="autoZero"/>
        <c:auto val="1"/>
        <c:lblAlgn val="ctr"/>
        <c:lblOffset val="100"/>
        <c:noMultiLvlLbl val="0"/>
      </c:catAx>
      <c:valAx>
        <c:axId val="214453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494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AA45-79A1-F14C-9747-E8A6BC41E12A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1986-08B5-2B46-B8BB-60F7B0E521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233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안녕하세요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en-US" dirty="0">
                <a:effectLst/>
                <a:latin typeface="Helvetica Neue" panose="02000503000000020004" pitchFamily="2" charset="0"/>
              </a:rPr>
              <a:t>GIST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디벨로퍼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나이트의 발표 연사를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맡게된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차주형입니다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발표 주제로는 더 이상은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라즈베리파이는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그만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대신에 여러분들의 휴대폰으로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해보는건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어떨까요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학생이시거나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현업에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계신분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이여도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충분히 흥미로운 발표주제를 선정하였으니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기회가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98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A07-0F26-08D4-C77A-AF5F5B3A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127DD1-2F7D-F990-D2AB-7C9E0D90C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74044-FDC4-7FEE-DB2E-3421843D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구성한 세션의 목표로는 최대한 기초적인 내용을 기반으로 많은 분들에게 인사이트를 드리기 위해서 그룹을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개로 세분화 하였습니다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그룹은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입학하신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4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오랫동안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근무하셨던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잡았습니다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D8806-E064-DAA7-9D78-D3D198D41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4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각 그룹에 대해서 제가 목표로 하는 내용은 다음과 같은데요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노트북이나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알려드리기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어느정도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C/C++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진행해보시면서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여럿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본격적으로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4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다음에는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이직하거나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취업할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차별점을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배터리와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디스플레이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고성능의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탑재된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수준의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대체할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Vercel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구축해보면서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쌓아서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어떤가요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30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오랫동안 실무에 계신분들에게 어떤 인사이트를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드릴수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란 생각을 많이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해보았었는데요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이미 알고 계신분들이 계시겠지만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다시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정리해드리는게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좋을것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같아서 작성을 해보았습니다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안드로이드의 핵심 구성이 리눅스 커널 이라는 것을 다시 상기 시켜드리는 기회가 되었으면 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도커나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쿠버네티스를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가능할까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본질적으로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무엇인지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하셨으면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바램으로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943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누구든지 참여 할 수 있도록 하기 위해서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어렵고 넓은 내용을 이해하기 위해서 사전지식이 많아야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아닌가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하시겠지만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다행이도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개의 사전지식만 있으면 충분합니다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첫번째로는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</a:t>
            </a:r>
            <a:r>
              <a:rPr lang="en-US" dirty="0">
                <a:effectLst/>
                <a:latin typeface="Helvetica Neue" panose="02000503000000020004" pitchFamily="2" charset="0"/>
              </a:rPr>
              <a:t>hello world"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해보신 경험과 윈도우와 리눅스 그리고 안드로이드에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들어보신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경험만 있으셔도 충분히 가능하도록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지금은 이미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학기가 마치고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학기를 하고 있으니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 생각이지만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해보지 않았을까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해봅니다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#%%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혹시나 싶어서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학년에는 파이썬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C/C++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중에서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어떤걸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먼저 배우나요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알아서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않을 내용은 빼고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다룰 내용은 자세히 다루기 위해서 이번 세션에서 다루지 않는 내용을 확실하게 정의하고자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않는 내용으로는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제외한 다른 언어를 어떻게 환경 세팅하는지는 이번에는 이야기 하지 않을 계획입니다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예시로는 자바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씨블쁠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노드 같은 개발을 어떻게 하는지에 대해서는 이야기 하지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두번째로는 리눅스와 안드로이드가 정확하게 어떤 차이가 있는지에 대해서 깊은 내용 분석과 동작 원리에 대해서 이야기를 하지 않을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개인적으로 찾아오셔서 연락 드리신다면 저는 언제나 환영하여 답변을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드리곘습니다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! 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세번째로는 시간적인 여유의 부족함으로 인해 하드웨어간 연동하는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내용또한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설명을 알려드리지는 못할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하드웨어간 연동을 어떻게 하는지에 대해서 정말 간단하게 개요 정도로만 알려드리고 빠르게 넘어갈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네번째로는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정상적으로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레벨이나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가시더라도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일반적인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대해서는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18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5CBB-7676-5783-0B97-1EE861F73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F2AAC-272B-F754-F70E-522574EA5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8E19F-2205-6B3E-DC6C-847FAC291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481DD-3163-6281-AC4F-416839D4E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066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FC22-3DCD-B0EC-BBDF-AD94AEBB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0A12C-9812-5FF7-784B-FFCF9B7E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3AEF5D-F192-584C-BADA-C5C2CDF04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 대해서 생각해보기전에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왜 스마트폰에서는 개발을 할 수 없다고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스마트폰과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더 나아가 임베디드 시스템과 도대체 어떤 차이가 있다고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본질적으로 같다고 생각하셨다면 매우 뛰어나신 분들이실 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맞습니다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스마트폰과 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데스크탑은 모두 동일하고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똑같은 구성을 가지고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완전히 같다는 의미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맥이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IOS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MCU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살짝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말고는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33444-DE16-BE02-D7F7-515315E46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36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2DA8-1698-EA47-12CE-05B65968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EB2F08-057E-2C25-6722-EAFC73D7E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2E1B10-4F51-F1BA-D0C3-90356FA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떄문에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일반적으로 사용하는 데스크탑 컴퓨터에서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안드로이드란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운영체제를 설치하게 된다면 저희의 컴퓨터에서 안드로이드 게임을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한다거나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 환경만의 기능들을 활용할 수 있다는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말하자면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어떠한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컴퓨터에서든지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동작한다는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19933-B461-D1CF-236A-BE078B098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87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제 소개를 드리게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되면은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부터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 까지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은재팜이라는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회사에서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스마트팜과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관련된 근무하면서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인공지능 보다는 하드웨어와 어셈블리나 커널 레벨을 제어하는 것을 매우 즐거워하는 것을 보고 대학원으로 진학하게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 err="1">
                <a:effectLst/>
                <a:latin typeface="Helvetica Neue" panose="02000503000000020004" pitchFamily="2" charset="0"/>
              </a:rPr>
              <a:t>그렇다보니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현재는 대전에 있는 </a:t>
            </a:r>
            <a:r>
              <a:rPr lang="en-US" dirty="0">
                <a:effectLst/>
                <a:latin typeface="Helvetica Neue" panose="02000503000000020004" pitchFamily="2" charset="0"/>
              </a:rPr>
              <a:t>UST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대학원에 박사통합과정으로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 재학중에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대학원에서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NPU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타겟으로 컴파일러를 활용하여 전력과 추론 성능에 대해서 최적화 연구를 하고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/$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블로그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주소를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놓았으니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연락과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부탁드립니다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089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7C46-1FB3-A942-AD5E-F39AE629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1FD4A8-AFAA-A5CD-5A79-177B5DBC4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10FA04-501A-0490-4C75-2680BC7F2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뭔가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듣다보면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잘 이해가 되지 않을 수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여기서 스마트폰으로 게임을 해보셨거나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컴퓨터를 이용해서 스마트폰 게임을 해보신 분들이라면 매우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익숙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하실수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있는 환경이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바로 </a:t>
            </a:r>
            <a:r>
              <a:rPr lang="en-US" dirty="0">
                <a:effectLst/>
                <a:latin typeface="Helvetica Neue" panose="02000503000000020004" pitchFamily="2" charset="0"/>
              </a:rPr>
              <a:t>NOX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블루스택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LD Player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란 내용인데요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NOX,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블루스택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LDPlayer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돌릴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있도록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여기서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생각해볼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있는것은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돌릴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스피커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신호와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LTE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장치만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3126-D441-3CE1-3540-A773D22CA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5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B069-0D36-65A0-E20D-D01F996C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F2B4E4-499E-1426-ADAE-5D9C253BF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54C77-49E2-0C68-45B4-CCDD8739D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물론 당연하게도 정 반대의 사례도 함께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임베디드 시스템이나 스마트폰에 윈도우를 설치를 하는 경우가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그렇기 때문에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꼭 반드시 시스템이나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환경에 의한 제약은 없다는 것을 보여줍니다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강조하기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기나긴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서론을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이부분을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되었는데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분들에게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이해와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어렵다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14D29-E741-0D26-1A2A-789330D7C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05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BC11-9101-1C5E-8435-E16A84C7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05DC3-2998-7836-3276-E40963207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0CB82-F340-B44C-9A6E-86DA693C2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 제가 왜 계속해서 스마트폰을 강조하는 것일까요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도대체 어떤 장점이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지금부터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버려지고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되실겁니다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28B47-D0F6-ECB6-AB68-FB6BB36CC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007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2C5-A9AD-9EBD-C964-335274022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1A2B6-C5B7-D597-FD8F-70DB15254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914A5-BF72-A14D-CA9F-E36EF39F4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그것은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지금 당장 사용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스마트폰이 있다면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그것을 활용하여 바로 적용해볼 수 있다는 장점이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2010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초반부터 나왔다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대부분의 여러분들의 집에는 사용하고 있지 않는 스마트폰이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있을겁니다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아니면 엄청 저렴한 가격으로 중고 스마트폰을 구매하여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활용해볼수도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있겠죠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상상이상으로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가성비의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3191E-EED3-93AC-3136-0C277C6E4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29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B4F9-D2FE-0E0E-C3E5-F5463F2B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9A663-B8E2-26BF-8FBF-7B00F18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535CA1-DD96-D968-3DBC-BF43A0F29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왜냐하면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제품군에 비해서 안드로이드는 감가가 엄청나게 빠르기 때문입니다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왼쪽과 가운데에 가장 인기있는 임베디드 보드를 가지고 왔었는데요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 제품 모두 시간이 지나더라도 가격이 떨어지지 않고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매년 졸업 프로젝트나 특정 시기가 되면 가격이 오히려 품귀현상으로 인해 가격이 오르는 시기가 있기도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하지만 그에 반해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스마트폰의 경우에는 시간이 지나면 지날수록 계속해서 가격이 감가가 되는 신기한 제품이기도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발표하기전에 가격을 찾아봤었는데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중고가로 현재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17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만원한던것을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보고 왔었습니다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발생하는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100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떨어지는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없기도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E7352-61C1-E27B-28F9-B8D78ECFA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073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만원이 넘던 스마트폰이 시간이 지나더라도 성능이 떨어지지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비슷한 가격을 지닌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기준으로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하였을때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Intel i5-7500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과 동일한 성능을 가지는 것을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벤치에서 결과를 볼 수가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있었구요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이번에 나온 뉴스로는 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애플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노트북과 </a:t>
            </a:r>
            <a:r>
              <a:rPr lang="en-US" dirty="0">
                <a:effectLst/>
                <a:latin typeface="Helvetica Neue" panose="02000503000000020004" pitchFamily="2" charset="0"/>
              </a:rPr>
              <a:t>CPU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성능이 비슷하다는 뉴스도 나오기도 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 이랑 과연 어떤 차이가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저희가 아이폰에 탑재된 성능을 완벽하게 다 쓸 수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확장성의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못쓰고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51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193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19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이렇게 좋은 스마트폰은 리눅스로 만들어져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스마트폰을 리눅스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머신으로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사용해보고자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발표하고 있는 주제가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바로 리눅스를 사용해보는 것입니다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있는걸까요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알아보면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재밌을거라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38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AA6BC-B77B-E771-F28F-958D2262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4F823-3EFE-B925-BAAA-3EA2F87FE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5479FC-FCC5-CD89-8DFD-3AF77EFF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EC64D-D580-1322-A0B7-328B5B1A6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05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060C-9D68-C18A-B120-C1E79F9E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B2A135-DEDF-67B4-DE78-03831952E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7B18F-E7E3-4240-81A6-880E58756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AF770-0997-F0C8-76AB-C8544ACEB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4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C9E7-8AD6-541B-D7B4-CF307960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6F62A-BB3C-FA7B-5F7C-330DCDD4A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BF9EC-7D7E-37E9-BB2A-E8A73222D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3A0F-861B-7482-33E9-6BC79BBA5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9625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DF7F-01C9-2A5E-A462-8B48193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CD0FE-B890-54A2-7ADD-413D4A381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B1AF9-0FA3-657F-BF7A-3A2DB24A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중요한것은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뭐가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있는건지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중요하다고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F8A22-1508-57DA-2D93-87F5D65C1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0849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38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안드로이드는 바로 경량화와 보안을 위해 대부분의 필수적인 기능이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삭제가된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케이스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간단하게 개발하기 위한 프로그램이나 </a:t>
            </a:r>
            <a:r>
              <a:rPr lang="en-US" dirty="0">
                <a:effectLst/>
                <a:latin typeface="Helvetica Neue" panose="02000503000000020004" pitchFamily="2" charset="0"/>
              </a:rPr>
              <a:t>C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언어나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없거나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프로그램을 설치하기 위한 여타 패키지 매니저가 존재하지가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프로그램을 모두 삭제를 해버린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프로그램이 모두 삭제가 되었다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그렇다면 누군가가 불필요한 프로그램을 직접 안드로이드에 넣어준다면 어떻게 될까요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동작이 되면서 실제로 없던 기능을 확장해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나갈수가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있게 되는 것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누군가가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프로그램을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496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저는 실제로 테스트를 진행해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보았었고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외부에서 제가 직접 만든 프로그램을 안드로이드에 넣어서 실행을 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해당 스마트폰은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제품으로 테스트를 진행하였으며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개념 증명을 하기 위해서 웹서버를 간단하게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실제로 안드로이드에서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C++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웹서버를 만들었고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서로 서로 데이터를 주고 받는 것이 성공적으로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되는것을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확인 할 수가 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하였다면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python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sshd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docker, gnome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빌드해서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넣어준다면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편리한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있는거죠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591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오시면서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궁금한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있는데요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978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67D5-91E6-4F52-9178-1627D85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997-EEE7-A39D-C826-6B332531B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1DCE5-14EE-F2CE-36DF-0BD05B9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7B4A8-1848-516F-6ADD-479AE6C6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500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8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927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21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AC8A-6C27-68E3-46D1-7AD3329D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86CF6-52DC-F6BB-02AC-149B4D22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C16838-3375-3C71-00EA-FCB36F5B6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7F1E-7173-A1C5-F1C1-6B196658D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41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548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9062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285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C638-A5DA-9A2E-0A54-7A39FB68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30C18F-05AF-1BB6-E9CD-F9A3EF64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3AA97B-9D64-1388-AD46-9BA168C1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BB46D-B5E4-0116-E95D-906BBF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644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CA8C-E4D7-9761-4759-646603FD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7738B-F8C6-DFB6-8422-3268170B7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DE227-DAE3-D23D-0794-B9C9DD28D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17CBE-EF0B-BC54-F139-7CBEA2E3B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588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B826D-3387-7BC9-324A-1B2C6F90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EEA6F6-E425-32AB-DC3F-3AB43D840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17101-DB92-A158-4A84-40DA53B7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D16CF-65B2-9008-F7D3-F2C02663B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666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83D-81AA-8B44-20F1-0B10438C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47F61-EEDE-3F2C-53EA-0468CCF7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84A17-68D3-C577-A530-065605FE0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7AEE1-09E5-962E-60AC-702A195A6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80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715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6478-8761-9F81-3AA8-FBD3D994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54DD5-413F-7B66-3DF8-27119433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75E59-9C84-A533-2DBD-0884F9D1D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C17DA-22AC-7C3E-CB14-82C60D3AB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7989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36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0AE8-A034-BA7E-4E89-F0D8294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309454-C3AD-8139-E67A-9516D283B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C09ACB-1AE7-529C-91ED-21429EE32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925F0-DA5F-EEA7-2DC2-CCAD75477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814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4D1F-47AB-9DEC-1D08-EF2C9B72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156DD9-F952-BE6D-8CC2-3108208B8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7B1FD-DB45-8BBF-F6B5-E2321014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5FC3-E7D8-CBC1-DAC1-DCCA26651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1972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2C5B-DB7E-3947-D443-D2B826C2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9EE9B1-9AD9-5CC5-7596-60E5081C8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914A9-5CC7-03B4-18C9-9B4E0FE85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9D8C5-06F5-18FD-154E-F31CDE51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111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C9AC5-E83D-A9F9-AC48-557ED06E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029EA-AB1B-4018-11B9-58506F02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CE9F5-35CB-21C5-58E8-578AECBED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91FED-81C7-D23B-9B3D-4E7C116F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979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5816-0FBB-8761-6896-DCF0A7BF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5781C-8390-5C5F-E3A0-3B45B08BC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CA008-A44D-B019-D3DA-71DFD2E4A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97ADF-3409-12B3-486F-2C253B3B1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99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CD7A-9433-1011-D044-1B7CBB25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745C7E-A3AF-6188-BFEC-98A55D606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C0EB94-F156-DE68-472E-DA1762A7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63A3-9338-A889-614B-DD66CFC4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974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BAA9-C591-70B4-9A15-435D71DA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B60AD5-25EB-C503-EE14-D88EAD1C7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95C7F-89B1-0295-1546-B08EA4796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A3FF0-7787-9800-0C21-5FC2ABD3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70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479B-DDA0-DFE0-0F86-E7CEBB67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819EEB-D85C-E202-6D2E-04E5A7389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E56AC7-315C-1D94-70A4-A2CB524BF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65BC9-F461-9FDC-85FF-614516B8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05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950C-A4AD-4CFF-A670-40F85CB5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D09E8A-4566-8B81-1858-C4E31AE33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614BA7-F149-6FC8-E0FB-35265227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79C01-EEC5-0338-CE18-9EADD197B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15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5674-4BBB-06E7-27C5-F262DE18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DF3C7-3791-7EF9-3AA6-7EF3C01F5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5AD8C-0D84-D027-9AE7-53ED214FE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	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17241-EA0B-5945-74DA-73DC5162D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075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준비한 발표의 순서로는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무엇이고 스마트폰은 어떻게 동작하는지에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개론적인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내용을 먼저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소개를하고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터미널을 열어서 리눅스 명령어를 사용이 실제로 되는지를 보여드릴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여러분들이 가지고 있는 스마트폰에서 실제로 </a:t>
            </a:r>
            <a:r>
              <a:rPr lang="en-US" dirty="0">
                <a:effectLst/>
                <a:latin typeface="Helvetica Neue" panose="02000503000000020004" pitchFamily="2" charset="0"/>
              </a:rPr>
              <a:t>Python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서버를 열어서 나만의 서버를 열어볼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열어본 서버는 여러분들이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가지고있는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휴대폰의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핫스팟을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통해서 직접 접근 하는 방법 또한 알려드릴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마지막으로는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5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65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5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96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74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77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94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82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8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7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07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91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udon.party/" TargetMode="External"/><Relationship Id="rId5" Type="http://schemas.openxmlformats.org/officeDocument/2006/relationships/hyperlink" Target="https://github.com/Piorosen" TargetMode="External"/><Relationship Id="rId4" Type="http://schemas.openxmlformats.org/officeDocument/2006/relationships/hyperlink" Target="mailto:chacha@udon.party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acha@udon.party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09E69-D288-A08D-1596-C4C97F8A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64249"/>
            <a:ext cx="12192000" cy="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4B275-B3A5-B8C1-BA44-19DDABDFE789}"/>
              </a:ext>
            </a:extLst>
          </p:cNvPr>
          <p:cNvSpPr txBox="1"/>
          <p:nvPr/>
        </p:nvSpPr>
        <p:spPr>
          <a:xfrm>
            <a:off x="825500" y="1776274"/>
            <a:ext cx="5098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pc="-150" dirty="0"/>
              <a:t>No, Raspberry Pi</a:t>
            </a:r>
          </a:p>
          <a:p>
            <a:r>
              <a:rPr kumimoji="1" lang="en-US" altLang="ko-KR" sz="5400" b="1" spc="-150" dirty="0"/>
              <a:t>Yes, Your Phone</a:t>
            </a:r>
            <a:endParaRPr kumimoji="1" lang="ko-Kore-KR" altLang="en-US" sz="5400" b="1" spc="-1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CAC10-883D-8BC9-4D36-97A0D867FA17}"/>
              </a:ext>
            </a:extLst>
          </p:cNvPr>
          <p:cNvSpPr txBox="1"/>
          <p:nvPr/>
        </p:nvSpPr>
        <p:spPr>
          <a:xfrm>
            <a:off x="825500" y="3567176"/>
            <a:ext cx="438895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/>
              <a:t>JooHyoung</a:t>
            </a:r>
            <a:r>
              <a:rPr kumimoji="1" lang="en-US" altLang="ko-KR" sz="2400" spc="-150" dirty="0"/>
              <a:t> Cha</a:t>
            </a:r>
          </a:p>
          <a:p>
            <a:pPr>
              <a:lnSpc>
                <a:spcPct val="150000"/>
              </a:lnSpc>
            </a:pPr>
            <a:r>
              <a:rPr kumimoji="1" lang="en-US" altLang="en-US" sz="2400" spc="-150" dirty="0"/>
              <a:t>University of Science and Technology</a:t>
            </a:r>
            <a:endParaRPr kumimoji="1" lang="ko-Kore-KR" altLang="en-US" sz="2400" spc="-150" dirty="0"/>
          </a:p>
        </p:txBody>
      </p:sp>
      <p:pic>
        <p:nvPicPr>
          <p:cNvPr id="12" name="그림 11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3812E01-509E-0BFF-85BC-FF1F1DD8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798" y="325557"/>
            <a:ext cx="362870" cy="3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DEFB-D9A1-08D8-035F-6E2DEA18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D05FE-B4A8-0C40-E406-2D7B311A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C9DF8-7ED6-EA7A-81AF-32BE12B6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4F3C980-A470-D753-A40F-DD2F4DE9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누구나 쉽게 스마트폰으로 서버나 임베디드 보드로 활용하는 것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~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신입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63E675E-EB79-6F13-8BF1-EFA7B208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n-ea"/>
              </a:rPr>
              <a:t>처음하시는 분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</a:t>
            </a:r>
            <a:endParaRPr kumimoji="1" lang="en-US" altLang="ko-KR" sz="2400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스마트폰에서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파이썬</a:t>
            </a:r>
            <a:r>
              <a:rPr kumimoji="1" lang="ko-KR" altLang="en-US" dirty="0">
                <a:latin typeface="+mn-ea"/>
              </a:rPr>
              <a:t> 언어로 코딩 하는 것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2~3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누구나 쉽게 스마트폰으로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서버</a:t>
            </a:r>
            <a:r>
              <a:rPr kumimoji="1" lang="ko-KR" altLang="en-US" dirty="0">
                <a:latin typeface="+mn-ea"/>
              </a:rPr>
              <a:t>나 임베디드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보드</a:t>
            </a:r>
            <a:r>
              <a:rPr kumimoji="1" lang="ko-KR" altLang="en-US" dirty="0">
                <a:latin typeface="+mn-ea"/>
              </a:rPr>
              <a:t>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dirty="0">
                <a:latin typeface="+mn-ea"/>
              </a:rPr>
              <a:t>하는 것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4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</a:t>
            </a:r>
            <a:r>
              <a:rPr kumimoji="1" lang="ko-KR" altLang="en-US" dirty="0">
                <a:latin typeface="+mn-ea"/>
              </a:rPr>
              <a:t>에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친숙</a:t>
            </a:r>
            <a:r>
              <a:rPr kumimoji="1" lang="ko-KR" altLang="en-US" dirty="0">
                <a:latin typeface="+mn-ea"/>
              </a:rPr>
              <a:t>해지는 기회를 가지는 것</a:t>
            </a:r>
            <a:endParaRPr kumimoji="1" lang="en-US" altLang="ko-KR" dirty="0"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그 이후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안드로이드의 핵심 구성은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 커널</a:t>
            </a:r>
            <a:r>
              <a:rPr kumimoji="1" lang="ko-KR" altLang="en-US" dirty="0">
                <a:latin typeface="+mn-ea"/>
              </a:rPr>
              <a:t> 이라는 인지하는 기회를 가지는 것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안드로이드에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도커</a:t>
            </a:r>
            <a:r>
              <a:rPr kumimoji="1" lang="ko-KR" altLang="en-US" dirty="0" err="1">
                <a:latin typeface="+mn-ea"/>
              </a:rPr>
              <a:t>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쿠버네티스</a:t>
            </a:r>
            <a:r>
              <a:rPr kumimoji="1" lang="ko-KR" altLang="en-US" dirty="0" err="1">
                <a:latin typeface="+mn-ea"/>
              </a:rPr>
              <a:t>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가능</a:t>
            </a:r>
            <a:r>
              <a:rPr kumimoji="1" lang="ko-KR" altLang="en-US" dirty="0">
                <a:latin typeface="+mn-ea"/>
              </a:rPr>
              <a:t>할까</a:t>
            </a:r>
            <a:r>
              <a:rPr kumimoji="1" lang="en-US" altLang="ko-KR" dirty="0">
                <a:latin typeface="+mn-ea"/>
              </a:rPr>
              <a:t>?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사전 지식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관련 경험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 에서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print(“Hello, World!”)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출력 경험자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대학교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학년 수준의 컴퓨터 개론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윈도우와 리눅스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안드로이드에 대해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들어 본적</a:t>
            </a:r>
            <a:r>
              <a:rPr kumimoji="1" lang="ko-KR" altLang="en-US" sz="2000" dirty="0">
                <a:latin typeface="+mn-ea"/>
              </a:rPr>
              <a:t>이 있는 정도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안드로이드는 리눅스 기반이다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 descr="Python Vector SVG Icon - SVG Repo">
            <a:extLst>
              <a:ext uri="{FF2B5EF4-FFF2-40B4-BE49-F238E27FC236}">
                <a16:creationId xmlns:a16="http://schemas.microsoft.com/office/drawing/2014/main" id="{42B33A78-27B7-1BE9-610E-AF4241911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BD9F2-6837-2E28-245C-6410AA5DC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4740" y="2040681"/>
            <a:ext cx="5362862" cy="53628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DEEE68-2481-8B5A-14D6-DB2325825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3267169"/>
            <a:ext cx="2814142" cy="28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다루지 않는 내용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제외한 다른 언어의 개발 방법론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JAVA, C++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개발 환경 </a:t>
            </a:r>
            <a:r>
              <a:rPr kumimoji="1" lang="ko-KR" altLang="en-US" sz="2000" dirty="0">
                <a:latin typeface="+mn-ea"/>
              </a:rPr>
              <a:t>세팅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리눅스와 안드로이드 환경에 대한 깊은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내부 동작 원리에 대한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분석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탐구</a:t>
            </a:r>
            <a:endParaRPr kumimoji="1" lang="en-US" altLang="ko-KR" sz="2000" dirty="0">
              <a:solidFill>
                <a:srgbClr val="DE3127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하드웨어 제어 관련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GPIO </a:t>
            </a:r>
            <a:r>
              <a:rPr kumimoji="1" lang="ko-KR" altLang="en-US" sz="2000" dirty="0">
                <a:latin typeface="+mn-ea"/>
              </a:rPr>
              <a:t>통신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CPU, GPU </a:t>
            </a:r>
            <a:r>
              <a:rPr kumimoji="1" lang="ko-KR" altLang="en-US" sz="2000" dirty="0">
                <a:latin typeface="+mn-ea"/>
              </a:rPr>
              <a:t>또는 </a:t>
            </a:r>
            <a:r>
              <a:rPr kumimoji="1" lang="en-US" altLang="ko-KR" sz="2000" dirty="0">
                <a:latin typeface="+mn-ea"/>
              </a:rPr>
              <a:t>NPU</a:t>
            </a:r>
            <a:r>
              <a:rPr kumimoji="1" lang="ko-KR" altLang="en-US" sz="2000" dirty="0">
                <a:latin typeface="+mn-ea"/>
              </a:rPr>
              <a:t> 제어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스마트폰의 </a:t>
            </a:r>
            <a:r>
              <a:rPr kumimoji="1" lang="ko-KR" altLang="en-US" sz="2000" dirty="0" err="1">
                <a:latin typeface="+mn-ea"/>
              </a:rPr>
              <a:t>루팅과</a:t>
            </a:r>
            <a:r>
              <a:rPr kumimoji="1" lang="ko-KR" altLang="en-US" sz="2000" dirty="0">
                <a:latin typeface="+mn-ea"/>
              </a:rPr>
              <a:t> 관련된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DVFS,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I/O</a:t>
            </a:r>
            <a:r>
              <a:rPr kumimoji="1" lang="ko-KR" altLang="en-US" sz="2000" dirty="0">
                <a:latin typeface="+mn-ea"/>
              </a:rPr>
              <a:t> 제어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DMA, </a:t>
            </a:r>
            <a:r>
              <a:rPr kumimoji="1" lang="ko-KR" altLang="en-US" sz="2000" dirty="0">
                <a:latin typeface="+mn-ea"/>
              </a:rPr>
              <a:t>기타 등등 </a:t>
            </a:r>
            <a:r>
              <a:rPr kumimoji="1" lang="en-US" altLang="ko-KR" sz="2000" dirty="0">
                <a:latin typeface="+mn-ea"/>
              </a:rPr>
              <a:t>…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EEA9E-5BD7-6A6D-7892-89143A119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8799D7-D70C-1B1A-B7C7-B8F3708C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3697CFB-4544-A96D-7E30-38C0C68B0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D6A01-0199-D9B9-9EC8-B2770E3401E0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;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너는 누구냐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2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7CEF-700D-6ED8-C486-FFC78D29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7224-A469-8504-2258-500C3092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어떤 차이가 있을까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1C999D-F60C-A52A-F59C-216F8392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DF3E23B-F2ED-4832-FDEF-6378AC2C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8" name="Picture 4" descr="ProArt Z690-CREATOR WIFI｜메인보드｜ASUS 한국">
            <a:extLst>
              <a:ext uri="{FF2B5EF4-FFF2-40B4-BE49-F238E27FC236}">
                <a16:creationId xmlns:a16="http://schemas.microsoft.com/office/drawing/2014/main" id="{5236D70D-2CB1-C099-A43F-923AE096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292" y="1485934"/>
            <a:ext cx="4291739" cy="42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테크홀릭 모바일 사이트, 맥북프로 레티나 완벽 분해기">
            <a:extLst>
              <a:ext uri="{FF2B5EF4-FFF2-40B4-BE49-F238E27FC236}">
                <a16:creationId xmlns:a16="http://schemas.microsoft.com/office/drawing/2014/main" id="{18A692EC-F4A3-CA57-C613-5E7FE79D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47" y="2394486"/>
            <a:ext cx="4240509" cy="31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3FCF7CE-8985-846C-C8B4-0E21D58387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45" r="14762"/>
          <a:stretch/>
        </p:blipFill>
        <p:spPr>
          <a:xfrm>
            <a:off x="7967210" y="3318516"/>
            <a:ext cx="3635433" cy="2876153"/>
          </a:xfrm>
          <a:prstGeom prst="rect">
            <a:avLst/>
          </a:prstGeom>
        </p:spPr>
      </p:pic>
      <p:pic>
        <p:nvPicPr>
          <p:cNvPr id="1032" name="Picture 8" descr="첫 번째 Galaxy Z Flip 3 분해 과정은 다른 내부 부품 중에서 흑연 패드의 사용을 보여줍니다. &gt; 모바일 뉴스 | 퀘이사존  QUASARZONE">
            <a:extLst>
              <a:ext uri="{FF2B5EF4-FFF2-40B4-BE49-F238E27FC236}">
                <a16:creationId xmlns:a16="http://schemas.microsoft.com/office/drawing/2014/main" id="{158F9BC7-715E-86A7-CF81-9FB863B5A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6779" r="11673" b="16779"/>
          <a:stretch/>
        </p:blipFill>
        <p:spPr bwMode="auto">
          <a:xfrm>
            <a:off x="7781340" y="1013158"/>
            <a:ext cx="4007175" cy="18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9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135D-D25B-4A04-8941-D81E9981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76CD3-3F7B-92E4-0BB8-B1AA3BA2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D290C-A4C2-9F43-3233-A88EDFEB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16E9E15-40E3-46D8-69EA-6413591A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ProArt Z690-CREATOR WIFI｜메인보드｜ASUS 한국">
            <a:extLst>
              <a:ext uri="{FF2B5EF4-FFF2-40B4-BE49-F238E27FC236}">
                <a16:creationId xmlns:a16="http://schemas.microsoft.com/office/drawing/2014/main" id="{5CC6F562-EF7C-B016-29F9-B25644E8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0" y="3271471"/>
            <a:ext cx="2660543" cy="26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233569-F83B-C68A-60F1-007162252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488" y="996257"/>
            <a:ext cx="1673774" cy="167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7D156-E3D0-C67D-173B-2014D88DB0D9}"/>
              </a:ext>
            </a:extLst>
          </p:cNvPr>
          <p:cNvSpPr txBox="1"/>
          <p:nvPr/>
        </p:nvSpPr>
        <p:spPr>
          <a:xfrm>
            <a:off x="4013888" y="205040"/>
            <a:ext cx="30139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/>
              <a:t>=</a:t>
            </a:r>
            <a:endParaRPr lang="en-KR" sz="41300" dirty="0"/>
          </a:p>
        </p:txBody>
      </p:sp>
      <p:pic>
        <p:nvPicPr>
          <p:cNvPr id="2052" name="Picture 4" descr="Samsung Galaxy S24 5G AI Smartphone (Amber Yellow, 8GB, 256GB Storage) :  Amazon.in: Electronics">
            <a:extLst>
              <a:ext uri="{FF2B5EF4-FFF2-40B4-BE49-F238E27FC236}">
                <a16:creationId xmlns:a16="http://schemas.microsoft.com/office/drawing/2014/main" id="{1D9BD02B-1907-1D80-543C-58C05BA7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0469" y1="19648" x2="71055" y2="77539"/>
                        <a14:foregroundMark x1="71055" y1="77539" x2="75547" y2="69609"/>
                        <a14:foregroundMark x1="75547" y1="69609" x2="75586" y2="51914"/>
                        <a14:foregroundMark x1="75586" y1="51914" x2="78047" y2="64258"/>
                        <a14:foregroundMark x1="78047" y1="64258" x2="76211" y2="55352"/>
                        <a14:foregroundMark x1="76211" y1="55352" x2="72773" y2="63477"/>
                        <a14:foregroundMark x1="72773" y1="63477" x2="70391" y2="49023"/>
                        <a14:foregroundMark x1="70391" y1="49023" x2="71016" y2="63477"/>
                        <a14:foregroundMark x1="71016" y1="63477" x2="71133" y2="30977"/>
                        <a14:foregroundMark x1="71133" y1="30977" x2="70586" y2="72813"/>
                        <a14:foregroundMark x1="70586" y1="72813" x2="71953" y2="54609"/>
                        <a14:foregroundMark x1="71953" y1="54609" x2="71484" y2="67422"/>
                        <a14:foregroundMark x1="71484" y1="67422" x2="74844" y2="31172"/>
                        <a14:foregroundMark x1="74844" y1="31172" x2="68008" y2="19219"/>
                        <a14:foregroundMark x1="68008" y1="19219" x2="75273" y2="28555"/>
                        <a14:foregroundMark x1="75273" y1="28555" x2="71992" y2="18906"/>
                        <a14:foregroundMark x1="71992" y1="18906" x2="73711" y2="18359"/>
                        <a14:foregroundMark x1="64727" y1="73164" x2="68086" y2="80742"/>
                        <a14:foregroundMark x1="68086" y1="80742" x2="76719" y2="74727"/>
                        <a14:foregroundMark x1="76719" y1="74727" x2="64180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44" y="2761524"/>
            <a:ext cx="3247768" cy="32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갤럭시워치6 40mm">
            <a:extLst>
              <a:ext uri="{FF2B5EF4-FFF2-40B4-BE49-F238E27FC236}">
                <a16:creationId xmlns:a16="http://schemas.microsoft.com/office/drawing/2014/main" id="{C2ACCBD4-3375-993E-0BA0-43A14A78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20" b="92299" l="5067" r="90000">
                        <a14:foregroundMark x1="10133" y1="37559" x2="14133" y2="38033"/>
                        <a14:foregroundMark x1="14133" y1="38033" x2="7667" y2="49289"/>
                        <a14:foregroundMark x1="7667" y1="49289" x2="7133" y2="56517"/>
                        <a14:foregroundMark x1="7133" y1="56517" x2="7667" y2="63389"/>
                        <a14:foregroundMark x1="7667" y1="63389" x2="9267" y2="53199"/>
                        <a14:foregroundMark x1="9267" y1="53199" x2="10867" y2="61493"/>
                        <a14:foregroundMark x1="10867" y1="61493" x2="12267" y2="47630"/>
                        <a14:foregroundMark x1="12267" y1="47630" x2="15133" y2="56280"/>
                        <a14:foregroundMark x1="15133" y1="56280" x2="10467" y2="51185"/>
                        <a14:foregroundMark x1="10467" y1="51185" x2="8733" y2="57701"/>
                        <a14:foregroundMark x1="8733" y1="57701" x2="6067" y2="51896"/>
                        <a14:foregroundMark x1="6067" y1="51896" x2="8667" y2="44905"/>
                        <a14:foregroundMark x1="8667" y1="44905" x2="11267" y2="52133"/>
                        <a14:foregroundMark x1="11267" y1="52133" x2="9933" y2="68009"/>
                        <a14:foregroundMark x1="9933" y1="68009" x2="12467" y2="59716"/>
                        <a14:foregroundMark x1="12467" y1="59716" x2="17000" y2="52725"/>
                        <a14:foregroundMark x1="17000" y1="52725" x2="27000" y2="50592"/>
                        <a14:foregroundMark x1="27000" y1="50592" x2="42133" y2="53318"/>
                        <a14:foregroundMark x1="42133" y1="53318" x2="38400" y2="50711"/>
                        <a14:foregroundMark x1="38400" y1="50711" x2="35933" y2="44313"/>
                        <a14:foregroundMark x1="35933" y1="44313" x2="36800" y2="37441"/>
                        <a14:foregroundMark x1="36800" y1="37441" x2="41400" y2="25711"/>
                        <a14:foregroundMark x1="41400" y1="25711" x2="37600" y2="36374"/>
                        <a14:foregroundMark x1="37600" y1="36374" x2="46533" y2="40758"/>
                        <a14:foregroundMark x1="46533" y1="40758" x2="53133" y2="40284"/>
                        <a14:foregroundMark x1="53133" y1="40284" x2="51800" y2="25355"/>
                        <a14:foregroundMark x1="51800" y1="25355" x2="51800" y2="37796"/>
                        <a14:foregroundMark x1="51800" y1="37796" x2="55333" y2="32464"/>
                        <a14:foregroundMark x1="55333" y1="32464" x2="55400" y2="23341"/>
                        <a14:foregroundMark x1="55400" y1="23341" x2="53533" y2="42891"/>
                        <a14:foregroundMark x1="53533" y1="42891" x2="59467" y2="35190"/>
                        <a14:foregroundMark x1="59467" y1="35190" x2="62600" y2="45498"/>
                        <a14:foregroundMark x1="62600" y1="45498" x2="75000" y2="53555"/>
                        <a14:foregroundMark x1="75000" y1="53555" x2="82733" y2="47867"/>
                        <a14:foregroundMark x1="82733" y1="47867" x2="85667" y2="37204"/>
                        <a14:foregroundMark x1="85667" y1="37204" x2="79600" y2="16469"/>
                        <a14:foregroundMark x1="79600" y1="16469" x2="61067" y2="12441"/>
                        <a14:foregroundMark x1="61067" y1="12441" x2="70800" y2="15403"/>
                        <a14:foregroundMark x1="70800" y1="15403" x2="75800" y2="19905"/>
                        <a14:foregroundMark x1="75800" y1="19905" x2="69600" y2="73460"/>
                        <a14:foregroundMark x1="69600" y1="73460" x2="64333" y2="79976"/>
                        <a14:foregroundMark x1="64333" y1="79976" x2="73333" y2="82464"/>
                        <a14:foregroundMark x1="73333" y1="82464" x2="81733" y2="79858"/>
                        <a14:foregroundMark x1="81733" y1="79858" x2="85933" y2="59005"/>
                        <a14:foregroundMark x1="85933" y1="59005" x2="85267" y2="59005"/>
                        <a14:foregroundMark x1="44933" y1="70498" x2="45733" y2="84479"/>
                        <a14:foregroundMark x1="47267" y1="70498" x2="49667" y2="86848"/>
                        <a14:foregroundMark x1="49667" y1="86848" x2="49800" y2="87085"/>
                        <a14:foregroundMark x1="49067" y1="63981" x2="51133" y2="80924"/>
                        <a14:foregroundMark x1="55000" y1="51066" x2="59200" y2="57227"/>
                        <a14:foregroundMark x1="59200" y1="57227" x2="61267" y2="62678"/>
                        <a14:foregroundMark x1="55667" y1="41351" x2="62267" y2="55569"/>
                        <a14:foregroundMark x1="59133" y1="30095" x2="67267" y2="43483"/>
                        <a14:foregroundMark x1="59867" y1="30806" x2="67067" y2="25474"/>
                        <a14:foregroundMark x1="66533" y1="24763" x2="74000" y2="41588"/>
                        <a14:foregroundMark x1="74000" y1="41588" x2="74067" y2="42180"/>
                        <a14:foregroundMark x1="75133" y1="89929" x2="79000" y2="92417"/>
                        <a14:foregroundMark x1="31067" y1="32820" x2="32133" y2="30687"/>
                        <a14:foregroundMark x1="32667" y1="30332" x2="34000" y2="29739"/>
                        <a14:foregroundMark x1="15533" y1="45024" x2="15133" y2="56043"/>
                        <a14:foregroundMark x1="5067" y1="48815" x2="6200" y2="52607"/>
                        <a14:foregroundMark x1="89667" y1="58057" x2="88200" y2="44194"/>
                        <a14:foregroundMark x1="88200" y1="44194" x2="89533" y2="27725"/>
                        <a14:foregroundMark x1="89533" y1="27725" x2="87600" y2="19550"/>
                        <a14:foregroundMark x1="87600" y1="19550" x2="87000" y2="18365"/>
                        <a14:foregroundMark x1="76067" y1="12678" x2="79133" y2="7820"/>
                        <a14:foregroundMark x1="79133" y1="7820" x2="82733" y2="10664"/>
                        <a14:foregroundMark x1="82733" y1="10664" x2="87333" y2="17654"/>
                        <a14:foregroundMark x1="80800" y1="7938" x2="86067" y2="16588"/>
                        <a14:foregroundMark x1="83267" y1="12085" x2="80400" y2="8886"/>
                        <a14:foregroundMark x1="82933" y1="9242" x2="86067" y2="13981"/>
                        <a14:foregroundMark x1="86067" y1="13981" x2="86067" y2="14100"/>
                        <a14:foregroundMark x1="79200" y1="64929" x2="76067" y2="81280"/>
                        <a14:foregroundMark x1="59933" y1="16114" x2="55267" y2="24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17" y="444387"/>
            <a:ext cx="4314127" cy="242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F46FD-23B0-676C-BE0F-6A6E59DA7E50}"/>
              </a:ext>
            </a:extLst>
          </p:cNvPr>
          <p:cNvSpPr txBox="1"/>
          <p:nvPr/>
        </p:nvSpPr>
        <p:spPr>
          <a:xfrm>
            <a:off x="1747686" y="2430531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dirty="0"/>
              <a:t>+</a:t>
            </a:r>
            <a:endParaRPr lang="en-KR" sz="9600" dirty="0"/>
          </a:p>
        </p:txBody>
      </p:sp>
    </p:spTree>
    <p:extLst>
      <p:ext uri="{BB962C8B-B14F-4D97-AF65-F5344CB8AC3E}">
        <p14:creationId xmlns:p14="http://schemas.microsoft.com/office/powerpoint/2010/main" val="51092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발표자 소개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차주형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JooHyoung</a:t>
            </a:r>
            <a:r>
              <a:rPr kumimoji="1" lang="en-US" altLang="ko-KR" sz="2800" b="1" dirty="0"/>
              <a:t> Cha)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UST </a:t>
            </a:r>
            <a:r>
              <a:rPr kumimoji="1" lang="ko-KR" altLang="en-US" sz="2000" dirty="0">
                <a:latin typeface="+mn-ea"/>
              </a:rPr>
              <a:t>대학원 통합과정생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족 보행 로봇의 인지 성능 최적화를 위한 </a:t>
            </a:r>
            <a:r>
              <a:rPr kumimoji="1" lang="en-US" altLang="ko-KR" sz="2000" b="1" dirty="0">
                <a:solidFill>
                  <a:srgbClr val="DE3127"/>
                </a:solidFill>
                <a:latin typeface="+mn-ea"/>
              </a:rPr>
              <a:t>MLIR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컴파일러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은재팜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년 근무 </a:t>
            </a:r>
            <a:r>
              <a:rPr kumimoji="1" lang="en-US" altLang="ko-KR" sz="2000" dirty="0">
                <a:latin typeface="+mn-ea"/>
              </a:rPr>
              <a:t>(2023</a:t>
            </a:r>
            <a:r>
              <a:rPr kumimoji="1" lang="ko-KR" altLang="en-US" sz="2000" dirty="0">
                <a:latin typeface="+mn-ea"/>
              </a:rPr>
              <a:t>년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r>
              <a:rPr kumimoji="1" lang="ko-KR" altLang="en-US" sz="2000" dirty="0" err="1">
                <a:latin typeface="+mn-ea"/>
              </a:rPr>
              <a:t>스마트팜의</a:t>
            </a:r>
            <a:r>
              <a:rPr kumimoji="1" lang="ko-KR" altLang="en-US" sz="2000" dirty="0">
                <a:latin typeface="+mn-ea"/>
              </a:rPr>
              <a:t> 서버 개발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작물 식별 인공지능</a:t>
            </a:r>
            <a:r>
              <a:rPr kumimoji="1" lang="ko-KR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 err="1">
                <a:latin typeface="+mn-ea"/>
              </a:rPr>
              <a:t>Github</a:t>
            </a:r>
            <a:r>
              <a:rPr kumimoji="1" lang="en-US" altLang="ko-KR" sz="2000" dirty="0">
                <a:latin typeface="+mn-ea"/>
              </a:rPr>
              <a:t>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5"/>
              </a:rPr>
              <a:t>https://github.com/Piorosen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Blog :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6"/>
              </a:rPr>
              <a:t>https://blog.udon.party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person in a pink shirt&#10;&#10;Description automatically generated">
            <a:extLst>
              <a:ext uri="{FF2B5EF4-FFF2-40B4-BE49-F238E27FC236}">
                <a16:creationId xmlns:a16="http://schemas.microsoft.com/office/drawing/2014/main" id="{0594137E-EA1B-F95C-94B0-16C594C7A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272" y="2593911"/>
            <a:ext cx="284205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7BC-9C03-450C-2CDC-727F31BB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4293-A009-3EE2-5183-744571EA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9919B-C4F9-C652-CE32-CB43C7B6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90726E3-BFAC-CBD8-024E-4944D0817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3074" name="Picture 2" descr="가상키 기능 소개 | 녹스 앱플레이어 사용 가이드북">
            <a:extLst>
              <a:ext uri="{FF2B5EF4-FFF2-40B4-BE49-F238E27FC236}">
                <a16:creationId xmlns:a16="http://schemas.microsoft.com/office/drawing/2014/main" id="{CFB149F6-E212-8B54-C194-961A2EF7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4" y="1467076"/>
            <a:ext cx="378083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녹스 앱플레이어 - 위키백과, 우리 모두의 백과사전">
            <a:extLst>
              <a:ext uri="{FF2B5EF4-FFF2-40B4-BE49-F238E27FC236}">
                <a16:creationId xmlns:a16="http://schemas.microsoft.com/office/drawing/2014/main" id="{D3CA02D9-E5D6-EECB-8520-47A3FB0F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4" y="3990956"/>
            <a:ext cx="1244899" cy="13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블루스택 - 위키백과, 우리 모두의 백과사전">
            <a:extLst>
              <a:ext uri="{FF2B5EF4-FFF2-40B4-BE49-F238E27FC236}">
                <a16:creationId xmlns:a16="http://schemas.microsoft.com/office/drawing/2014/main" id="{5231D773-2359-0250-0411-D1FC211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65" y="3990956"/>
            <a:ext cx="1778107" cy="19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모바일 배그 해보려고 블루스택 설치했으나...">
            <a:extLst>
              <a:ext uri="{FF2B5EF4-FFF2-40B4-BE49-F238E27FC236}">
                <a16:creationId xmlns:a16="http://schemas.microsoft.com/office/drawing/2014/main" id="{86B83F0C-8B72-9191-D189-265F0921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22" y="1475651"/>
            <a:ext cx="346335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DPlayer 9 is now Available as Beta, how to Download the Android Emulator –  GamingPH.com">
            <a:extLst>
              <a:ext uri="{FF2B5EF4-FFF2-40B4-BE49-F238E27FC236}">
                <a16:creationId xmlns:a16="http://schemas.microsoft.com/office/drawing/2014/main" id="{2C642F47-E1B3-5FFC-F263-4D1EBFB2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80" y="1435048"/>
            <a:ext cx="3780836" cy="21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7846C20-7F06-402C-953D-A2D55D97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98" y="4017483"/>
            <a:ext cx="1213608" cy="12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9EE8-8F41-B7B8-A5D2-5CE3F542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57B6F-DA0E-FF8C-D9C7-61B1DAE6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2D4C-69C4-AFED-7B3E-7BB907E6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29C3C9B-F2A9-73B3-16B4-FA55054E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122" name="Picture 2" descr="Higole PC Stick review: The world's smallest PC stick has an Intel Celeron  J4125, 8 GB RAM and a 128 GB SSD - NotebookCheck.net Reviews">
            <a:extLst>
              <a:ext uri="{FF2B5EF4-FFF2-40B4-BE49-F238E27FC236}">
                <a16:creationId xmlns:a16="http://schemas.microsoft.com/office/drawing/2014/main" id="{CA517D7C-75D2-432A-EDFF-9FCD6F2D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8" y="1556950"/>
            <a:ext cx="3542270" cy="26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초미니PC 개발보드! 라떼판다 델타를 알아보자">
            <a:extLst>
              <a:ext uri="{FF2B5EF4-FFF2-40B4-BE49-F238E27FC236}">
                <a16:creationId xmlns:a16="http://schemas.microsoft.com/office/drawing/2014/main" id="{2CBFDB64-5271-D3E0-97CE-F3ADA3179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13333" r="30270" b="8879"/>
          <a:stretch/>
        </p:blipFill>
        <p:spPr bwMode="auto">
          <a:xfrm>
            <a:off x="3922870" y="1556950"/>
            <a:ext cx="3731741" cy="42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10 ARM project for phones is getting even better">
            <a:extLst>
              <a:ext uri="{FF2B5EF4-FFF2-40B4-BE49-F238E27FC236}">
                <a16:creationId xmlns:a16="http://schemas.microsoft.com/office/drawing/2014/main" id="{32E5FF18-C585-E63B-160D-67F1147B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204" y="1556950"/>
            <a:ext cx="4166724" cy="21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2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7D2E-E7A6-A487-74AF-842122CA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AE978C-F6DE-9D41-FB3A-45387C6C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FC478FC-5C9B-3EA2-3DF9-89D9FDA0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9ACF3-8EC4-C780-45EA-2E963FCCCA49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너의 장점이 무엇이냐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6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5F8F-105B-160F-E7D3-29C2AB7B7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E5DAC9-80F4-2886-3227-8601AA00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058EC43-74E4-5031-833E-3BED7F88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51E3F-E6EB-6FE7-7DD9-0C9A25C6812A}"/>
              </a:ext>
            </a:extLst>
          </p:cNvPr>
          <p:cNvSpPr txBox="1"/>
          <p:nvPr/>
        </p:nvSpPr>
        <p:spPr>
          <a:xfrm>
            <a:off x="1585431" y="2092114"/>
            <a:ext cx="90211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ko-KR" altLang="en-US" sz="5400" b="1" dirty="0">
                <a:solidFill>
                  <a:srgbClr val="DE3127"/>
                </a:solidFill>
                <a:latin typeface="+mn-ea"/>
              </a:rPr>
              <a:t>중고 스마트폰</a:t>
            </a:r>
            <a:r>
              <a:rPr kumimoji="1" lang="ko-KR" altLang="en-US" sz="4800" dirty="0">
                <a:latin typeface="+mn-ea"/>
              </a:rPr>
              <a:t>이 </a:t>
            </a:r>
            <a:r>
              <a:rPr kumimoji="1" lang="ko-KR" altLang="en-US" sz="3600" dirty="0">
                <a:latin typeface="+mn-ea"/>
              </a:rPr>
              <a:t>있다면 </a:t>
            </a:r>
            <a:r>
              <a:rPr kumimoji="1" lang="en-US" altLang="ko-KR" sz="8800" dirty="0">
                <a:solidFill>
                  <a:srgbClr val="DE3127"/>
                </a:solidFill>
                <a:latin typeface="+mn-ea"/>
              </a:rPr>
              <a:t>0</a:t>
            </a:r>
            <a:r>
              <a:rPr kumimoji="1" lang="ko-KR" altLang="en-US" sz="3600" dirty="0">
                <a:solidFill>
                  <a:srgbClr val="DE3127"/>
                </a:solidFill>
                <a:latin typeface="+mn-ea"/>
              </a:rPr>
              <a:t>원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1073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316F9-F1FE-3CA2-6CB7-6658654F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4F51E-2E8D-3FDE-313B-63DC2207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왜</a:t>
            </a:r>
            <a:r>
              <a:rPr kumimoji="1" lang="en-US" altLang="ko-KR" sz="2800" b="1" dirty="0"/>
              <a:t>?</a:t>
            </a:r>
            <a:r>
              <a:rPr kumimoji="1" lang="ko-KR" altLang="en-US" sz="2800" b="1" dirty="0"/>
              <a:t> 스마트폰으로 접근하게 되었는가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14B45-AB3E-9A17-648B-5C52A34C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D1D321C-6F61-6B63-24DC-678E3233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6A3B1-D963-61D1-0B90-2239912D3D35}"/>
              </a:ext>
            </a:extLst>
          </p:cNvPr>
          <p:cNvGrpSpPr/>
          <p:nvPr/>
        </p:nvGrpSpPr>
        <p:grpSpPr>
          <a:xfrm>
            <a:off x="-236647" y="1657068"/>
            <a:ext cx="4580313" cy="3701308"/>
            <a:chOff x="-222133" y="1250668"/>
            <a:chExt cx="4580313" cy="3701308"/>
          </a:xfrm>
        </p:grpSpPr>
        <p:pic>
          <p:nvPicPr>
            <p:cNvPr id="9" name="Picture 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7BF30F0A-8036-E228-2DF9-BCF10AEA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45" r="14762"/>
            <a:stretch/>
          </p:blipFill>
          <p:spPr>
            <a:xfrm>
              <a:off x="430306" y="1250668"/>
              <a:ext cx="3251756" cy="25726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AD662B-7C86-D229-BCE5-110A48AD88F4}"/>
                </a:ext>
              </a:extLst>
            </p:cNvPr>
            <p:cNvSpPr txBox="1"/>
            <p:nvPr/>
          </p:nvSpPr>
          <p:spPr>
            <a:xfrm>
              <a:off x="-222133" y="4059424"/>
              <a:ext cx="458031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Jetson Nano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33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149)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7D14C-3B7F-C23A-8B59-652496367749}"/>
              </a:ext>
            </a:extLst>
          </p:cNvPr>
          <p:cNvGrpSpPr/>
          <p:nvPr/>
        </p:nvGrpSpPr>
        <p:grpSpPr>
          <a:xfrm>
            <a:off x="4119018" y="1657068"/>
            <a:ext cx="3904194" cy="3701308"/>
            <a:chOff x="4358180" y="1262527"/>
            <a:chExt cx="3904194" cy="3701308"/>
          </a:xfrm>
        </p:grpSpPr>
        <p:pic>
          <p:nvPicPr>
            <p:cNvPr id="12" name="Picture 11" descr="A green circuit board with many different ports&#10;&#10;Description automatically generated">
              <a:extLst>
                <a:ext uri="{FF2B5EF4-FFF2-40B4-BE49-F238E27FC236}">
                  <a16:creationId xmlns:a16="http://schemas.microsoft.com/office/drawing/2014/main" id="{03D9729D-4498-6F10-E32C-0337A04D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8181" y="1262527"/>
              <a:ext cx="3904193" cy="26002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64459-BA2A-C8AE-7C83-FC9A36098EE1}"/>
                </a:ext>
              </a:extLst>
            </p:cNvPr>
            <p:cNvSpPr txBox="1"/>
            <p:nvPr/>
          </p:nvSpPr>
          <p:spPr>
            <a:xfrm>
              <a:off x="4358180" y="4071283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 err="1">
                  <a:latin typeface="+mn-ea"/>
                </a:rPr>
                <a:t>라즈베리파이</a:t>
              </a:r>
              <a:r>
                <a:rPr lang="ko-KR" altLang="en-US" sz="3200" dirty="0">
                  <a:latin typeface="+mn-ea"/>
                </a:rPr>
                <a:t> </a:t>
              </a:r>
              <a:r>
                <a:rPr lang="en-US" altLang="ko-KR" sz="3200" dirty="0">
                  <a:latin typeface="+mn-ea"/>
                </a:rPr>
                <a:t>Gen 5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12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80)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5549C4-BA43-44A8-C9E2-DBC2417BEBF1}"/>
              </a:ext>
            </a:extLst>
          </p:cNvPr>
          <p:cNvGrpSpPr/>
          <p:nvPr/>
        </p:nvGrpSpPr>
        <p:grpSpPr>
          <a:xfrm>
            <a:off x="8023212" y="1662304"/>
            <a:ext cx="3904194" cy="3696072"/>
            <a:chOff x="8087497" y="1255904"/>
            <a:chExt cx="3904194" cy="36960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42C4CA-B5B5-44E4-E01B-449CB08D7F25}"/>
                </a:ext>
              </a:extLst>
            </p:cNvPr>
            <p:cNvSpPr txBox="1"/>
            <p:nvPr/>
          </p:nvSpPr>
          <p:spPr>
            <a:xfrm>
              <a:off x="8087497" y="4059424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Galaxy S20+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중고가 </a:t>
              </a:r>
              <a:r>
                <a:rPr lang="en-US" altLang="ko-KR" sz="2000" dirty="0">
                  <a:latin typeface="+mn-ea"/>
                </a:rPr>
                <a:t>17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1,199)</a:t>
              </a:r>
              <a:endParaRPr lang="en-KR" sz="2000" dirty="0">
                <a:latin typeface="+mn-ea"/>
              </a:endParaRPr>
            </a:p>
          </p:txBody>
        </p:sp>
        <p:pic>
          <p:nvPicPr>
            <p:cNvPr id="16" name="Picture 4" descr="samsung s20+">
              <a:extLst>
                <a:ext uri="{FF2B5EF4-FFF2-40B4-BE49-F238E27FC236}">
                  <a16:creationId xmlns:a16="http://schemas.microsoft.com/office/drawing/2014/main" id="{25EE8B5B-E8D3-6FA8-B34A-252768949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126" y="1255904"/>
              <a:ext cx="2595017" cy="259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506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9F28D7C-3BB6-493A-D5DB-149A901C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라즈베리 파이보다 </a:t>
            </a:r>
            <a:r>
              <a:rPr kumimoji="1" lang="en-US" altLang="ko-KR" sz="2000" dirty="0">
                <a:latin typeface="+mn-ea"/>
              </a:rPr>
              <a:t>2</a:t>
            </a:r>
            <a:r>
              <a:rPr kumimoji="1" lang="ko-KR" altLang="en-US" sz="2000" dirty="0">
                <a:latin typeface="+mn-ea"/>
              </a:rPr>
              <a:t> 배 더 빠른 </a:t>
            </a:r>
            <a:r>
              <a:rPr kumimoji="1" lang="en-US" altLang="ko-KR" sz="2000" dirty="0">
                <a:latin typeface="+mn-ea"/>
              </a:rPr>
              <a:t>CPU !!!</a:t>
            </a:r>
          </a:p>
          <a:p>
            <a:r>
              <a:rPr kumimoji="1" lang="ko-KR" altLang="en-US" sz="2000" dirty="0">
                <a:latin typeface="+mn-ea"/>
              </a:rPr>
              <a:t>갤럭시 </a:t>
            </a:r>
            <a:r>
              <a:rPr kumimoji="1" lang="en-US" altLang="ko-KR" sz="2000" dirty="0">
                <a:latin typeface="+mn-ea"/>
              </a:rPr>
              <a:t>S20+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Intel i5-7500 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성능</a:t>
            </a:r>
            <a:r>
              <a:rPr kumimoji="1" lang="ko-KR" altLang="en-US" sz="2000" dirty="0">
                <a:latin typeface="+mn-ea"/>
              </a:rPr>
              <a:t>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비슷</a:t>
            </a:r>
            <a:r>
              <a:rPr kumimoji="1" lang="ko-KR" altLang="en-US" sz="2000" dirty="0">
                <a:latin typeface="+mn-ea"/>
              </a:rPr>
              <a:t>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ko-KR" altLang="en-US" sz="2000" dirty="0">
                <a:latin typeface="+mn-ea"/>
              </a:rPr>
              <a:t>아이폰 </a:t>
            </a:r>
            <a:r>
              <a:rPr kumimoji="1" lang="en-US" altLang="ko-KR" sz="2000" dirty="0">
                <a:latin typeface="+mn-ea"/>
              </a:rPr>
              <a:t>16</a:t>
            </a:r>
            <a:r>
              <a:rPr kumimoji="1" lang="ko-KR" altLang="en-US" sz="2000" dirty="0">
                <a:latin typeface="+mn-ea"/>
              </a:rPr>
              <a:t> 은 이제 애플 </a:t>
            </a:r>
            <a:r>
              <a:rPr kumimoji="1" lang="en-US" altLang="ko-KR" sz="2000" dirty="0">
                <a:latin typeface="+mn-ea"/>
              </a:rPr>
              <a:t>M1 </a:t>
            </a:r>
            <a:r>
              <a:rPr kumimoji="1" lang="ko-KR" altLang="en-US" sz="2000" dirty="0">
                <a:latin typeface="+mn-ea"/>
              </a:rPr>
              <a:t>노트북과 성능이 비슷하다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매우 가격대비 효율적인 시스템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FB409F-6379-84B9-7C72-8F4C21B8CEB9}"/>
              </a:ext>
            </a:extLst>
          </p:cNvPr>
          <p:cNvGraphicFramePr>
            <a:graphicFrameLocks noGrp="1"/>
          </p:cNvGraphicFramePr>
          <p:nvPr/>
        </p:nvGraphicFramePr>
        <p:xfrm>
          <a:off x="462459" y="3052400"/>
          <a:ext cx="5461000" cy="2082800"/>
        </p:xfrm>
        <a:graphic>
          <a:graphicData uri="http://schemas.openxmlformats.org/drawingml/2006/table">
            <a:tbl>
              <a:tblPr/>
              <a:tblGrid>
                <a:gridCol w="2389386">
                  <a:extLst>
                    <a:ext uri="{9D8B030D-6E8A-4147-A177-3AD203B41FA5}">
                      <a16:colId xmlns:a16="http://schemas.microsoft.com/office/drawing/2014/main" val="911012055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2685653692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156441495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Single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Multi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376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Raspberry Pi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19022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NVIDIA Jetson Nano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5963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1253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3243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488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Intel i5-7500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1449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S24+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02603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764A0FB-1DA2-098E-4124-CC10DC19EC11}"/>
              </a:ext>
            </a:extLst>
          </p:cNvPr>
          <p:cNvSpPr txBox="1"/>
          <p:nvPr/>
        </p:nvSpPr>
        <p:spPr>
          <a:xfrm>
            <a:off x="462458" y="5286367"/>
            <a:ext cx="546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>
                <a:latin typeface="+mn-ea"/>
              </a:rPr>
              <a:t>벤치마크 결과 </a:t>
            </a:r>
            <a:r>
              <a:rPr kumimoji="1" lang="en-US" altLang="ko-KR" sz="2000" dirty="0">
                <a:latin typeface="+mn-ea"/>
              </a:rPr>
              <a:t>by</a:t>
            </a:r>
            <a:r>
              <a:rPr kumimoji="1" lang="en-US" sz="2000" dirty="0">
                <a:latin typeface="+mn-ea"/>
              </a:rPr>
              <a:t> </a:t>
            </a:r>
            <a:r>
              <a:rPr kumimoji="1" lang="en-US" sz="2000" dirty="0" err="1">
                <a:latin typeface="+mn-ea"/>
              </a:rPr>
              <a:t>GeekBench</a:t>
            </a:r>
            <a:r>
              <a:rPr kumimoji="1" lang="en-US" sz="2000" dirty="0">
                <a:latin typeface="+mn-ea"/>
              </a:rPr>
              <a:t> 6</a:t>
            </a:r>
            <a:endParaRPr lang="en-KR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F5438E-09A4-7361-D43D-B11237488440}"/>
              </a:ext>
            </a:extLst>
          </p:cNvPr>
          <p:cNvGraphicFramePr>
            <a:graphicFrameLocks/>
          </p:cNvGraphicFramePr>
          <p:nvPr/>
        </p:nvGraphicFramePr>
        <p:xfrm>
          <a:off x="6095999" y="2966223"/>
          <a:ext cx="5858108" cy="376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0320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스마트폰에서 </a:t>
            </a:r>
            <a:r>
              <a:rPr kumimoji="1" lang="ko-KR" altLang="en-US" sz="2000" dirty="0" err="1">
                <a:solidFill>
                  <a:srgbClr val="C00000"/>
                </a:solidFill>
              </a:rPr>
              <a:t>아두이노</a:t>
            </a:r>
            <a:r>
              <a:rPr kumimoji="1" lang="ko-KR" altLang="en-US" sz="2000" dirty="0">
                <a:solidFill>
                  <a:srgbClr val="C00000"/>
                </a:solidFill>
              </a:rPr>
              <a:t> 제어</a:t>
            </a:r>
            <a:r>
              <a:rPr kumimoji="1" lang="ko-KR" altLang="en-US" sz="2000" dirty="0"/>
              <a:t>를 위한 도구들은 정말로 </a:t>
            </a:r>
            <a:r>
              <a:rPr kumimoji="1" lang="ko-KR" altLang="en-US" sz="2000" dirty="0" err="1"/>
              <a:t>정말로</a:t>
            </a:r>
            <a:r>
              <a:rPr kumimoji="1" lang="ko-KR" altLang="en-US" sz="2000" dirty="0"/>
              <a:t> 많다</a:t>
            </a:r>
            <a:r>
              <a:rPr kumimoji="1" lang="en-US" altLang="ko-KR" sz="2000" dirty="0"/>
              <a:t>!</a:t>
            </a:r>
            <a:endParaRPr kumimoji="1" lang="en-US" altLang="ko-KR" sz="2000" dirty="0">
              <a:solidFill>
                <a:srgbClr val="DE3127"/>
              </a:solidFill>
            </a:endParaRPr>
          </a:p>
          <a:p>
            <a:r>
              <a:rPr kumimoji="1" lang="ko-KR" altLang="en-US" sz="2000" dirty="0"/>
              <a:t>대표적으로 </a:t>
            </a:r>
            <a:r>
              <a:rPr kumimoji="1" lang="en-US" altLang="ko-KR" sz="2000" dirty="0" err="1"/>
              <a:t>Numato</a:t>
            </a:r>
            <a:r>
              <a:rPr kumimoji="1" lang="ko-KR" altLang="en-US" sz="2000" dirty="0"/>
              <a:t>의 </a:t>
            </a:r>
            <a:r>
              <a:rPr kumimoji="1" lang="en-US" altLang="ko-KR" sz="2000" dirty="0">
                <a:solidFill>
                  <a:srgbClr val="C00000"/>
                </a:solidFill>
              </a:rPr>
              <a:t>GPIO </a:t>
            </a:r>
            <a:r>
              <a:rPr kumimoji="1" lang="ko-KR" altLang="en-US" sz="2000" dirty="0">
                <a:solidFill>
                  <a:srgbClr val="C00000"/>
                </a:solidFill>
              </a:rPr>
              <a:t>확장</a:t>
            </a:r>
            <a:r>
              <a:rPr kumimoji="1" lang="ko-KR" altLang="en-US" sz="2000" dirty="0"/>
              <a:t> 도구</a:t>
            </a:r>
            <a:r>
              <a:rPr kumimoji="1" lang="en-US" altLang="ko-KR" sz="2000" dirty="0"/>
              <a:t>, C </a:t>
            </a:r>
            <a:r>
              <a:rPr kumimoji="1" lang="ko-KR" altLang="en-US" sz="2000" dirty="0"/>
              <a:t>타입 </a:t>
            </a:r>
            <a:r>
              <a:rPr kumimoji="1" lang="en-US" altLang="ko-KR" sz="2000" dirty="0"/>
              <a:t>USB </a:t>
            </a:r>
            <a:r>
              <a:rPr kumimoji="1" lang="ko-KR" altLang="en-US" sz="2000" dirty="0">
                <a:solidFill>
                  <a:srgbClr val="C00000"/>
                </a:solidFill>
              </a:rPr>
              <a:t>허브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etc</a:t>
            </a:r>
            <a:r>
              <a:rPr kumimoji="1" lang="en-US" altLang="ko-KR" sz="2000" dirty="0"/>
              <a:t>…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6933EC-A74A-420F-1205-8D3E259F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44" y="2613145"/>
            <a:ext cx="5278298" cy="28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101660" y="2007676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31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라즈베리 파이와 스마트폰은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근본</a:t>
            </a:r>
            <a:r>
              <a:rPr kumimoji="1" lang="ko-KR" altLang="en-US" sz="2000" dirty="0"/>
              <a:t>적으로 구성은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같다</a:t>
            </a:r>
            <a:r>
              <a:rPr kumimoji="1" lang="en-US" altLang="ko-KR" sz="2000" dirty="0"/>
              <a:t>!</a:t>
            </a:r>
          </a:p>
          <a:p>
            <a:endParaRPr kumimoji="1" lang="en-US" altLang="ko-KR" sz="2000" dirty="0">
              <a:solidFill>
                <a:srgbClr val="DE3127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260281" y="2034885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Picture 4" descr="50 Cool Raspberry Pi Projects for Summer 2024 | All3DP">
            <a:extLst>
              <a:ext uri="{FF2B5EF4-FFF2-40B4-BE49-F238E27FC236}">
                <a16:creationId xmlns:a16="http://schemas.microsoft.com/office/drawing/2014/main" id="{E7F62C5E-1B78-7D80-B2D9-DF2EB37F2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298" r="20854" b="1"/>
          <a:stretch/>
        </p:blipFill>
        <p:spPr bwMode="auto">
          <a:xfrm>
            <a:off x="6819075" y="2294929"/>
            <a:ext cx="4697253" cy="37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2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 err="1"/>
              <a:t>를</a:t>
            </a:r>
            <a:r>
              <a:rPr kumimoji="1" lang="ko-KR" altLang="en-US" sz="2800" b="1" dirty="0"/>
              <a:t>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42" name="Picture 18" descr="Is Android Really Open-Source? And Does It Even Matter?">
            <a:extLst>
              <a:ext uri="{FF2B5EF4-FFF2-40B4-BE49-F238E27FC236}">
                <a16:creationId xmlns:a16="http://schemas.microsoft.com/office/drawing/2014/main" id="{D0D9F18E-107F-9502-77EC-A3E5A33F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75" y="1485137"/>
            <a:ext cx="8385050" cy="41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4900-6FBB-05C9-AE87-59894BAD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92C0-D81F-04FA-E0B2-1A967DD4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63374-7988-0DD7-75D9-E0BFB91F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C7968E8-BB9F-3019-5563-4CEDE1D5A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A8784D4-E528-08E1-A7A2-9D8D85245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CA04EAE8-B88B-BA0E-E1A4-2E92799BC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853C2B-FF89-6430-B9A0-382AE8F56236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DE8D4A39-3D2D-6E6D-33D3-166213676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04DEBB-ACBE-DF80-3D44-34D7BAD0A23F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3F9214D-B30E-AA07-875B-51E70DCDD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E9AA60-D042-F405-421C-3EE8C660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15745-FD54-8F34-9312-51E890F75CA0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318344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0D091-89A9-F295-51D3-D7945EC3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5D8A5F-145A-1B7F-D9BB-3246D84C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BCFA777-8CAE-FC66-609A-95F319515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6C63F-30F2-CDC2-CF1E-AE473D3F445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컴퓨터는 무엇일까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3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DDFE-42D0-344E-5D1A-661D7282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0467B-415F-603C-47EA-81F9B119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00EF6E-7B23-0DD2-A6C8-F7A0AF5F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D11E1EB-242D-FECF-4D0F-3B1C2557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E51399D5-CBDB-EA8B-906D-12401A894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3CB5586-9D4D-7C9D-A648-E9463E729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A0958C-E08C-730E-49EA-80F72EAFC37E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CED250F5-665A-38AF-5372-DB7B910F1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FEA602-8002-3890-9063-738474FC9C7A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ED7BD3C-C2AB-1E26-F223-CC4A5FF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55A006A-FCC6-6B27-D5DF-685EE8D75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3200" dirty="0">
                <a:latin typeface="+mn-ea"/>
              </a:rPr>
              <a:t>5.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!!!!!!!</a:t>
            </a:r>
            <a:r>
              <a:rPr kumimoji="1" lang="ko-KR" altLang="en-US" sz="3200" dirty="0">
                <a:latin typeface="+mn-ea"/>
              </a:rPr>
              <a:t> 너무 </a:t>
            </a:r>
            <a:r>
              <a:rPr kumimoji="1" lang="ko-KR" altLang="en-US" sz="3200" dirty="0">
                <a:solidFill>
                  <a:srgbClr val="DE3127"/>
                </a:solidFill>
                <a:latin typeface="+mn-ea"/>
              </a:rPr>
              <a:t>복잡</a:t>
            </a:r>
            <a:r>
              <a:rPr kumimoji="1" lang="ko-KR" altLang="en-US" sz="3200" dirty="0">
                <a:latin typeface="+mn-ea"/>
              </a:rPr>
              <a:t>하다</a:t>
            </a:r>
            <a:r>
              <a:rPr kumimoji="1" lang="en-US" altLang="ko-KR" sz="3200" dirty="0">
                <a:latin typeface="+mn-ea"/>
              </a:rPr>
              <a:t>!!!!!!!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838DC-7625-4C60-6366-286557405043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407900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B083-AC00-61EB-008C-F5940B02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F6EFB8-39AA-98EC-0206-48A0DF7C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B55DB52-9EB5-4C95-7432-A8B7AA68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EEA69-4A01-8945-7B07-74C17CE43E4E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요약 해서 무엇인가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2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8F32C-9881-B036-3605-2093211B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245" y="840600"/>
            <a:ext cx="8262309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9BE84A-D784-3C40-F2EC-3037CBDE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00" y="578467"/>
            <a:ext cx="8265600" cy="6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>
                <a:solidFill>
                  <a:srgbClr val="DE3127"/>
                </a:solidFill>
              </a:rPr>
              <a:t>원한다면</a:t>
            </a:r>
            <a:r>
              <a:rPr kumimoji="1" lang="ko-KR" altLang="en-US" sz="2800" b="1" dirty="0"/>
              <a:t> 기능을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추가</a:t>
            </a:r>
            <a:r>
              <a:rPr kumimoji="1" lang="ko-KR" altLang="en-US" sz="2800" b="1" dirty="0"/>
              <a:t> 및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확장</a:t>
            </a:r>
            <a:r>
              <a:rPr kumimoji="1" lang="ko-KR" altLang="en-US" sz="2800" b="1" dirty="0"/>
              <a:t> 할 수 있다</a:t>
            </a:r>
            <a:r>
              <a:rPr kumimoji="1" lang="en-US" altLang="ko-KR" sz="2800" b="1" dirty="0"/>
              <a:t>.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D227EC1-EEE1-75E0-AA9F-6352D36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45" y="822386"/>
            <a:ext cx="7289800" cy="44577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24DBED-EC20-7962-5FA0-9C47CEFB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16" y="2819603"/>
            <a:ext cx="7772400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삭제된 기능을 쉽게 사용 가능하도록 만든 어플리케이션이 존재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라는 애플리케이션을 통해 개발 환경 구축이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내부적으로 시스템 콜을 이용하여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ADB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동일한 환경을 제공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C++, Python, NodeJS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등 다양한 개발 언어 지원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SSH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서버를 설치하여 원격 제어도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B44C66E2-B1DA-672D-76B1-6DB9C750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904" y="735912"/>
            <a:ext cx="2838640" cy="5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1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596CE-27BA-7013-B3A7-E0B17006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B32E9-3A08-5094-6562-15339D24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7B9F59-9CC2-DF81-63D2-12DB461C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54B3068-B602-0DB9-B45D-602BCBBB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안드로이드를 활용하여 리눅스로 사용 할 수 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다른 사람이 미리 만들어 둔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확장 도구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코딩 관련이나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서버로 충분히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사용이 가능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하다는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남은 건 이제 무엇일까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9C8371-5F77-3712-0A7C-DB89790B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45361-028C-0CCE-A60F-A2F8CF25A499}"/>
              </a:ext>
            </a:extLst>
          </p:cNvPr>
          <p:cNvSpPr txBox="1"/>
          <p:nvPr/>
        </p:nvSpPr>
        <p:spPr>
          <a:xfrm>
            <a:off x="1173715" y="1831354"/>
            <a:ext cx="9844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ko-KR" altLang="en-US" sz="4800" b="1" dirty="0">
                <a:latin typeface="+mn-ea"/>
              </a:rPr>
              <a:t>웹 서버를 만들어 볼까요</a:t>
            </a:r>
            <a:r>
              <a:rPr kumimoji="1" lang="en-US" altLang="ko-KR" sz="4800" b="1" dirty="0">
                <a:latin typeface="+mn-ea"/>
              </a:rPr>
              <a:t>?</a:t>
            </a:r>
            <a:r>
              <a:rPr kumimoji="1" lang="ko-KR" altLang="en-US" sz="4800" b="1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7AE2B-AA15-1A06-E94C-284B5F2720CF}"/>
              </a:ext>
            </a:extLst>
          </p:cNvPr>
          <p:cNvSpPr txBox="1"/>
          <p:nvPr/>
        </p:nvSpPr>
        <p:spPr>
          <a:xfrm>
            <a:off x="1855254" y="3319320"/>
            <a:ext cx="902113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시연 대상 기기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안드로이드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아이폰</a:t>
            </a:r>
            <a:r>
              <a:rPr lang="ko-KR" altLang="en-US" sz="2000" dirty="0">
                <a:latin typeface="+mn-ea"/>
              </a:rPr>
              <a:t>의 경우에는 정책상 </a:t>
            </a:r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유럽</a:t>
            </a:r>
            <a:r>
              <a:rPr lang="ko-KR" altLang="en-US" sz="2000" dirty="0">
                <a:latin typeface="+mn-ea"/>
              </a:rPr>
              <a:t>에서만 가능합니다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73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순서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 </a:t>
            </a:r>
            <a:r>
              <a:rPr kumimoji="1" lang="ko-KR" altLang="en-US" sz="2000" dirty="0">
                <a:latin typeface="+mn-ea"/>
              </a:rPr>
              <a:t>안드로이드 폰에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en-US" altLang="ko-KR" sz="2000" dirty="0">
                <a:latin typeface="+mn-ea"/>
              </a:rPr>
              <a:t> (</a:t>
            </a:r>
            <a:r>
              <a:rPr kumimoji="1" lang="ko-KR" altLang="en-US" sz="2000" dirty="0">
                <a:latin typeface="+mn-ea"/>
              </a:rPr>
              <a:t>기능 확장용 앱</a:t>
            </a:r>
            <a:r>
              <a:rPr kumimoji="1" lang="en-US" altLang="ko-KR" sz="2000" dirty="0">
                <a:latin typeface="+mn-ea"/>
              </a:rPr>
              <a:t>)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 앱에서 </a:t>
            </a:r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 Flask </a:t>
            </a:r>
            <a:r>
              <a:rPr kumimoji="1" lang="ko-KR" altLang="en-US" sz="2000" dirty="0">
                <a:latin typeface="+mn-ea"/>
              </a:rPr>
              <a:t>웹 서버 코드 작성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 </a:t>
            </a:r>
            <a:r>
              <a:rPr kumimoji="1" lang="ko-KR" altLang="en-US" sz="2000" dirty="0">
                <a:latin typeface="+mn-ea"/>
              </a:rPr>
              <a:t>서버 접속 확인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2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안드로이드 폰으로 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C69281-AC40-6527-493C-536E5EEA5A54}"/>
              </a:ext>
            </a:extLst>
          </p:cNvPr>
          <p:cNvGrpSpPr/>
          <p:nvPr/>
        </p:nvGrpSpPr>
        <p:grpSpPr>
          <a:xfrm>
            <a:off x="6783064" y="1421313"/>
            <a:ext cx="3562943" cy="4015374"/>
            <a:chOff x="5813611" y="2553406"/>
            <a:chExt cx="3092118" cy="348476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353B669-3305-0DE1-D478-068FC732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3612" y="2553406"/>
              <a:ext cx="3092117" cy="3092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D6B72C-3ED3-A92D-F62E-0987D5312C7B}"/>
                </a:ext>
              </a:extLst>
            </p:cNvPr>
            <p:cNvSpPr txBox="1"/>
            <p:nvPr/>
          </p:nvSpPr>
          <p:spPr>
            <a:xfrm>
              <a:off x="5813611" y="5668837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Download Page Github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FF4FEC-669A-EB81-8518-80E646E728E7}"/>
              </a:ext>
            </a:extLst>
          </p:cNvPr>
          <p:cNvGrpSpPr/>
          <p:nvPr/>
        </p:nvGrpSpPr>
        <p:grpSpPr>
          <a:xfrm>
            <a:off x="1682869" y="1421313"/>
            <a:ext cx="3562941" cy="4042149"/>
            <a:chOff x="838200" y="2466001"/>
            <a:chExt cx="3092117" cy="350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7F07CA7-F054-3A1D-2FCA-B1AD5950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01" y="2466001"/>
              <a:ext cx="3092116" cy="3092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06B0D-B858-A911-2E9B-6F1D75D63301}"/>
                </a:ext>
              </a:extLst>
            </p:cNvPr>
            <p:cNvSpPr txBox="1"/>
            <p:nvPr/>
          </p:nvSpPr>
          <p:spPr>
            <a:xfrm>
              <a:off x="838200" y="5604669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App Download URL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57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F79B-D28C-355B-0706-6F53CD69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5AB7E-2C2F-97C3-D7D2-AA0D2A20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D68641-E2CD-32E2-628B-510D7695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E2973F3F-EF86-E9C1-59BF-3234D390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E6869-C3D5-2465-4A29-EB995281D078}"/>
              </a:ext>
            </a:extLst>
          </p:cNvPr>
          <p:cNvSpPr txBox="1"/>
          <p:nvPr/>
        </p:nvSpPr>
        <p:spPr>
          <a:xfrm>
            <a:off x="5020963" y="2767279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78DF5A58-EBA7-D46D-2964-823340EE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36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35E1AF9D-3B06-8B90-4637-E966A6E0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6801" y="1891871"/>
            <a:ext cx="4099010" cy="30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6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</a:t>
            </a:r>
            <a:r>
              <a:rPr kumimoji="1" lang="en-US" altLang="ko-KR" sz="2800" b="1"/>
              <a:t>Python </a:t>
            </a:r>
            <a:r>
              <a:rPr kumimoji="1" lang="ko-KR" altLang="en-US" sz="2800" b="1"/>
              <a:t>개발 환경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pkg install nano python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pip install flask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5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Python</a:t>
            </a:r>
            <a:r>
              <a:rPr kumimoji="1" lang="ko-KR" altLang="en-US" sz="2800" b="1" dirty="0"/>
              <a:t> 웹서버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$ nano </a:t>
            </a: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main.py</a:t>
            </a:r>
            <a:endParaRPr lang="en-US" sz="2400" b="0" i="0" dirty="0"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b="0" i="0" dirty="0">
              <a:solidFill>
                <a:srgbClr val="FF7B72"/>
              </a:solidFill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app = Flask(__name__)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@</a:t>
            </a:r>
            <a:r>
              <a:rPr lang="en-US" sz="2400" b="0" i="0" dirty="0" err="1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app.route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"/"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)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def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D2A8FF"/>
                </a:solidFill>
                <a:effectLst/>
                <a:latin typeface="Lucida Console" panose="020B0609040504020204" pitchFamily="49" charset="0"/>
              </a:rPr>
              <a:t>hello_world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():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dirty="0">
                <a:solidFill>
                  <a:srgbClr val="C9D1D9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return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"&lt;p&gt;GIST Developers’ Night&lt;/p&gt;”</a:t>
            </a: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app.run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(host=</a:t>
            </a:r>
            <a:r>
              <a:rPr lang="en-US" sz="2400" dirty="0">
                <a:solidFill>
                  <a:srgbClr val="A5D6FF"/>
                </a:solidFill>
                <a:latin typeface="Lucida Console" panose="020B0609040504020204" pitchFamily="49" charset="0"/>
              </a:rPr>
              <a:t>‘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0.0.0.0’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3CED17A-CB37-4441-3EB6-6AFB2614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46" y="232251"/>
            <a:ext cx="2677234" cy="2677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8C5B8-DD10-F4F0-AA0B-284E84252086}"/>
              </a:ext>
            </a:extLst>
          </p:cNvPr>
          <p:cNvSpPr txBox="1"/>
          <p:nvPr/>
        </p:nvSpPr>
        <p:spPr>
          <a:xfrm>
            <a:off x="8160127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>
                <a:latin typeface="Lucida Console" panose="020B0609040504020204" pitchFamily="49" charset="0"/>
              </a:rPr>
              <a:t>Download Code from Github</a:t>
            </a:r>
          </a:p>
        </p:txBody>
      </p:sp>
    </p:spTree>
    <p:extLst>
      <p:ext uri="{BB962C8B-B14F-4D97-AF65-F5344CB8AC3E}">
        <p14:creationId xmlns:p14="http://schemas.microsoft.com/office/powerpoint/2010/main" val="109326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웹서버 접속 확인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42266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000" b="0" i="0">
                <a:effectLst/>
                <a:latin typeface="Lucida Console" panose="020B0609040504020204" pitchFamily="49" charset="0"/>
              </a:rPr>
              <a:t>$ python </a:t>
            </a:r>
            <a:r>
              <a:rPr lang="en-US" sz="2000" b="0" i="0" err="1">
                <a:effectLst/>
                <a:latin typeface="Lucida Console" panose="020B0609040504020204" pitchFamily="49" charset="0"/>
              </a:rPr>
              <a:t>main.py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9AE2DF-3F2E-9580-0BF9-F0C6701C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59" b="64720"/>
          <a:stretch/>
        </p:blipFill>
        <p:spPr>
          <a:xfrm>
            <a:off x="6890354" y="1929951"/>
            <a:ext cx="4839188" cy="3021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6D1E9-F8DF-FE0A-C058-5FB580A416BF}"/>
              </a:ext>
            </a:extLst>
          </p:cNvPr>
          <p:cNvSpPr txBox="1"/>
          <p:nvPr/>
        </p:nvSpPr>
        <p:spPr>
          <a:xfrm>
            <a:off x="6722533" y="1422661"/>
            <a:ext cx="5007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2000" b="0" i="0" err="1">
                <a:effectLst/>
                <a:latin typeface="Lucida Console" panose="020B0609040504020204" pitchFamily="49" charset="0"/>
              </a:rPr>
              <a:t>웹브라우저에서</a:t>
            </a:r>
            <a:r>
              <a:rPr lang="en-US" altLang="ko-KR" sz="2000" b="0" i="0">
                <a:effectLst/>
                <a:latin typeface="Lucida Console" panose="020B0609040504020204" pitchFamily="49" charset="0"/>
              </a:rPr>
              <a:t> 127.0.0.1:5000</a:t>
            </a:r>
            <a:r>
              <a:rPr lang="ko-KR" altLang="en-US" sz="2000" b="0" i="0">
                <a:effectLst/>
                <a:latin typeface="Lucida Console" panose="020B0609040504020204" pitchFamily="49" charset="0"/>
              </a:rPr>
              <a:t> 접속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6DDBA73-6CC0-C046-FDD1-35E9CCC0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58" y="2530025"/>
            <a:ext cx="6158935" cy="22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060C9-6FBB-8C78-3E14-17592D9C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4669C-8DC9-1997-D5D5-FC3D38C6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다른 사람에게 공유 하는 방법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16ADD-977F-C5B0-2ECE-21A3F7D0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885CF29-4135-497D-E788-DF81FF95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3D338BE-0D3F-952B-E746-EBD2BE66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188" y="1232693"/>
            <a:ext cx="2224977" cy="437197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165B192-05B0-867A-DDC3-C1207A5A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와이파이나 </a:t>
            </a:r>
            <a:r>
              <a:rPr kumimoji="1" lang="ko-KR" altLang="en-US" sz="2000" dirty="0" err="1">
                <a:latin typeface="+mn-ea"/>
              </a:rPr>
              <a:t>핫스팟에</a:t>
            </a:r>
            <a:r>
              <a:rPr kumimoji="1" lang="ko-KR" altLang="en-US" sz="2000" dirty="0">
                <a:latin typeface="+mn-ea"/>
              </a:rPr>
              <a:t> 연결합니다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나의 자신의 </a:t>
            </a:r>
            <a:r>
              <a:rPr kumimoji="1" lang="en-US" altLang="ko-KR" sz="2000" dirty="0">
                <a:latin typeface="+mn-ea"/>
              </a:rPr>
              <a:t>IP </a:t>
            </a:r>
            <a:r>
              <a:rPr kumimoji="1" lang="ko-KR" altLang="en-US" sz="2000" dirty="0">
                <a:latin typeface="+mn-ea"/>
              </a:rPr>
              <a:t>주소를 확인합니다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다른 기기에서 </a:t>
            </a:r>
            <a:r>
              <a:rPr kumimoji="1" lang="en-US" altLang="ko-KR" sz="2000" dirty="0">
                <a:latin typeface="+mn-ea"/>
              </a:rPr>
              <a:t>IP</a:t>
            </a:r>
            <a:r>
              <a:rPr kumimoji="1" lang="ko-KR" altLang="en-US" sz="2000" dirty="0">
                <a:latin typeface="+mn-ea"/>
              </a:rPr>
              <a:t> 주소를 넣어서 접속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더 많은 개발을 해봅시다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C/C++,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NodeJS</a:t>
            </a:r>
            <a:r>
              <a:rPr kumimoji="1" lang="ko-KR" altLang="en-US" sz="2000" dirty="0">
                <a:latin typeface="+mn-ea"/>
              </a:rPr>
              <a:t>로 지원합니다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7EAD6A0A-B94D-175D-5420-ECE1AF32C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680" y="1232693"/>
            <a:ext cx="2344916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B80462CA-53CF-C62B-4D62-32C826B6EE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1" r="43201"/>
          <a:stretch/>
        </p:blipFill>
        <p:spPr>
          <a:xfrm>
            <a:off x="10244112" y="1232693"/>
            <a:ext cx="1485430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914EAB-36EA-85E3-736C-C85012174F65}"/>
              </a:ext>
            </a:extLst>
          </p:cNvPr>
          <p:cNvSpPr/>
          <p:nvPr/>
        </p:nvSpPr>
        <p:spPr>
          <a:xfrm>
            <a:off x="10244110" y="2088293"/>
            <a:ext cx="1485431" cy="5807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97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44D82-5F1F-87A7-8ED6-AEDB371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B9738-D245-9F91-DC97-2071BEA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262F4-D635-E7AE-27EB-307C2A88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1DD1833-56E7-175C-DEA9-051F54BC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5961B4-9A07-E092-70D5-D89AE429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97" y="374990"/>
            <a:ext cx="4213192" cy="32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Auto - 나무위키">
            <a:extLst>
              <a:ext uri="{FF2B5EF4-FFF2-40B4-BE49-F238E27FC236}">
                <a16:creationId xmlns:a16="http://schemas.microsoft.com/office/drawing/2014/main" id="{EF3A55E0-0D3A-E6DF-F9EF-F0544721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61" y="3816021"/>
            <a:ext cx="4232627" cy="2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56C340-749A-C26F-EB96-E8294E2D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74" y="1833947"/>
            <a:ext cx="3687461" cy="30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이지체크 TS-194N 애플페이 안드로이드 포스기 미니포스 카드단말기 키오스크 테이블오더 POS시스템 LG인터넷 신규사업자">
            <a:extLst>
              <a:ext uri="{FF2B5EF4-FFF2-40B4-BE49-F238E27FC236}">
                <a16:creationId xmlns:a16="http://schemas.microsoft.com/office/drawing/2014/main" id="{24B3DCC5-51F3-E144-DA97-36F027DE7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9611" r="12510" b="6548"/>
          <a:stretch/>
        </p:blipFill>
        <p:spPr bwMode="auto">
          <a:xfrm>
            <a:off x="250688" y="1846303"/>
            <a:ext cx="2788825" cy="315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4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354ED-51F8-88E0-158A-C023F6B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AA7-95A1-7E53-10E4-7A521294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86CB3-2125-2ADE-46CE-BE6542FF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605824F-E7BB-B6DE-0E14-D5FE0727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42" name="Picture 2" descr="마인크래프트 - 나무위키">
            <a:extLst>
              <a:ext uri="{FF2B5EF4-FFF2-40B4-BE49-F238E27FC236}">
                <a16:creationId xmlns:a16="http://schemas.microsoft.com/office/drawing/2014/main" id="{04FED824-8C69-8A5F-09BB-E7E7A151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2" y="2165002"/>
            <a:ext cx="4498380" cy="25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pring Boot] Framework, Spring Boot란">
            <a:extLst>
              <a:ext uri="{FF2B5EF4-FFF2-40B4-BE49-F238E27FC236}">
                <a16:creationId xmlns:a16="http://schemas.microsoft.com/office/drawing/2014/main" id="{FFF81509-D1F1-2E58-76A3-36E49F14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46" y="1158446"/>
            <a:ext cx="4324865" cy="22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Exploring the Fundamentals of Node.js">
            <a:extLst>
              <a:ext uri="{FF2B5EF4-FFF2-40B4-BE49-F238E27FC236}">
                <a16:creationId xmlns:a16="http://schemas.microsoft.com/office/drawing/2014/main" id="{52770754-8C47-5E2E-0C3E-561305174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21052" r="6845" b="21370"/>
          <a:stretch/>
        </p:blipFill>
        <p:spPr bwMode="auto">
          <a:xfrm>
            <a:off x="6066514" y="3417189"/>
            <a:ext cx="5449331" cy="20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61676-C63E-EA9A-16E4-2FD77DF6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26A32-3971-89BC-C3AC-3D4DC6F2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28F4C-9263-A3B9-AE85-4E945E48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74D9A23-6C66-98B8-3A0E-CFB3434B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4" name="그룹 11">
            <a:extLst>
              <a:ext uri="{FF2B5EF4-FFF2-40B4-BE49-F238E27FC236}">
                <a16:creationId xmlns:a16="http://schemas.microsoft.com/office/drawing/2014/main" id="{A162AD1A-A96E-AC4D-9109-62D0C40DA553}"/>
              </a:ext>
            </a:extLst>
          </p:cNvPr>
          <p:cNvGrpSpPr/>
          <p:nvPr/>
        </p:nvGrpSpPr>
        <p:grpSpPr>
          <a:xfrm>
            <a:off x="5655464" y="1814823"/>
            <a:ext cx="5935604" cy="3228354"/>
            <a:chOff x="6256396" y="1014521"/>
            <a:chExt cx="5935604" cy="3228354"/>
          </a:xfrm>
        </p:grpSpPr>
        <p:pic>
          <p:nvPicPr>
            <p:cNvPr id="5" name="Picture 16" descr="Docker e Kubernetes: trabalho em conjunto | by Maria Clara Monteiro | Medium">
              <a:extLst>
                <a:ext uri="{FF2B5EF4-FFF2-40B4-BE49-F238E27FC236}">
                  <a16:creationId xmlns:a16="http://schemas.microsoft.com/office/drawing/2014/main" id="{74FFE26F-7F11-1DF9-0B7A-56652A692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396" y="1014521"/>
              <a:ext cx="5735559" cy="322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10">
              <a:extLst>
                <a:ext uri="{FF2B5EF4-FFF2-40B4-BE49-F238E27FC236}">
                  <a16:creationId xmlns:a16="http://schemas.microsoft.com/office/drawing/2014/main" id="{DA173648-6593-BE7D-B82E-70AD06D04BA3}"/>
                </a:ext>
              </a:extLst>
            </p:cNvPr>
            <p:cNvSpPr/>
            <p:nvPr/>
          </p:nvSpPr>
          <p:spPr>
            <a:xfrm>
              <a:off x="11321145" y="2016295"/>
              <a:ext cx="870855" cy="77262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5057A6-35D7-F224-4DE8-B6AD2411F3B3}"/>
              </a:ext>
            </a:extLst>
          </p:cNvPr>
          <p:cNvGrpSpPr/>
          <p:nvPr/>
        </p:nvGrpSpPr>
        <p:grpSpPr>
          <a:xfrm>
            <a:off x="737962" y="2441207"/>
            <a:ext cx="3893632" cy="1849780"/>
            <a:chOff x="5216782" y="2466351"/>
            <a:chExt cx="5078627" cy="2469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84E4C2-A4D8-B4C9-FA63-C69EAE14ADA6}"/>
                </a:ext>
              </a:extLst>
            </p:cNvPr>
            <p:cNvSpPr/>
            <p:nvPr/>
          </p:nvSpPr>
          <p:spPr>
            <a:xfrm>
              <a:off x="5216782" y="2466351"/>
              <a:ext cx="5078627" cy="2469264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3" name="Picture 10" descr="OpenInfra Foundation Logos - Open Infrastructure Foundation (OpenInfra  Foundation)">
              <a:extLst>
                <a:ext uri="{FF2B5EF4-FFF2-40B4-BE49-F238E27FC236}">
                  <a16:creationId xmlns:a16="http://schemas.microsoft.com/office/drawing/2014/main" id="{7A71C8AA-9983-ABA6-DE2E-2967FD05B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88" y="2575386"/>
              <a:ext cx="4736832" cy="228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6" descr="Docker e Kubernetes: trabalho em conjunto | by Maria Clara Monteiro | Medium">
            <a:extLst>
              <a:ext uri="{FF2B5EF4-FFF2-40B4-BE49-F238E27FC236}">
                <a16:creationId xmlns:a16="http://schemas.microsoft.com/office/drawing/2014/main" id="{03753E83-76DB-1459-2381-729D6A908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r="48037"/>
          <a:stretch/>
        </p:blipFill>
        <p:spPr bwMode="auto">
          <a:xfrm>
            <a:off x="4831639" y="1751920"/>
            <a:ext cx="679623" cy="32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4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임베디드 시스템과 스마트폰의 차이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C00000"/>
                </a:solidFill>
              </a:rPr>
              <a:t>평가 보드</a:t>
            </a:r>
            <a:r>
              <a:rPr kumimoji="1" lang="ko-KR" altLang="en-US" sz="2000" dirty="0"/>
              <a:t>에서 시스템 설계 및 개발한 시스템을 </a:t>
            </a:r>
            <a:r>
              <a:rPr kumimoji="1" lang="ko-KR" altLang="en-US" sz="2000" dirty="0">
                <a:solidFill>
                  <a:srgbClr val="C00000"/>
                </a:solidFill>
              </a:rPr>
              <a:t>제품으로 만든 것</a:t>
            </a:r>
            <a:r>
              <a:rPr kumimoji="1" lang="ko-KR" altLang="en-US" sz="2000" dirty="0"/>
              <a:t>이 스마트폰</a:t>
            </a:r>
            <a:endParaRPr kumimoji="1" lang="en-US" altLang="ko-KR" sz="2000" dirty="0"/>
          </a:p>
          <a:p>
            <a:r>
              <a:rPr kumimoji="1" lang="ko-KR" altLang="en-US" sz="2000" dirty="0"/>
              <a:t>임베디드 보드와 스마트폰의 </a:t>
            </a:r>
            <a:r>
              <a:rPr kumimoji="1" lang="ko-KR" altLang="en-US" sz="2400" dirty="0">
                <a:solidFill>
                  <a:srgbClr val="C00000"/>
                </a:solidFill>
              </a:rPr>
              <a:t>차이</a:t>
            </a:r>
            <a:r>
              <a:rPr kumimoji="1" lang="ko-KR" altLang="en-US" sz="2000" dirty="0"/>
              <a:t>는 </a:t>
            </a:r>
            <a:r>
              <a:rPr kumimoji="1" lang="ko-KR" altLang="en-US" sz="2000" dirty="0">
                <a:solidFill>
                  <a:srgbClr val="DE3127"/>
                </a:solidFill>
              </a:rPr>
              <a:t>확장성</a:t>
            </a:r>
            <a:r>
              <a:rPr kumimoji="1" lang="ko-KR" altLang="en-US" sz="2000" dirty="0"/>
              <a:t>과 수집 가능한 </a:t>
            </a:r>
            <a:r>
              <a:rPr kumimoji="1" lang="ko-KR" altLang="en-US" sz="2000" dirty="0">
                <a:solidFill>
                  <a:srgbClr val="C00000"/>
                </a:solidFill>
              </a:rPr>
              <a:t>데이터의 종류</a:t>
            </a:r>
            <a:endParaRPr kumimoji="1" lang="en-US" altLang="ko-KR" sz="2000" dirty="0">
              <a:solidFill>
                <a:srgbClr val="C00000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0958BD-D984-5FC9-7101-C74F866D8BDC}"/>
              </a:ext>
            </a:extLst>
          </p:cNvPr>
          <p:cNvGrpSpPr/>
          <p:nvPr/>
        </p:nvGrpSpPr>
        <p:grpSpPr>
          <a:xfrm>
            <a:off x="5392183" y="2558382"/>
            <a:ext cx="6096000" cy="3961275"/>
            <a:chOff x="5260788" y="2120036"/>
            <a:chExt cx="6096000" cy="3961275"/>
          </a:xfrm>
        </p:grpSpPr>
        <p:pic>
          <p:nvPicPr>
            <p:cNvPr id="1026" name="Picture 2" descr="HDK Device image">
              <a:extLst>
                <a:ext uri="{FF2B5EF4-FFF2-40B4-BE49-F238E27FC236}">
                  <a16:creationId xmlns:a16="http://schemas.microsoft.com/office/drawing/2014/main" id="{1DDF27BB-CA70-A7EF-E058-B7B44E93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808" y="3103917"/>
              <a:ext cx="3159295" cy="284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FC24FBE-5C18-D96F-B20E-2FE38F6DD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4"/>
            <a:stretch/>
          </p:blipFill>
          <p:spPr bwMode="auto">
            <a:xfrm>
              <a:off x="8924878" y="3103917"/>
              <a:ext cx="2365889" cy="297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DDD214B-734E-7CEB-93D2-A21F5134BA2C}"/>
                </a:ext>
              </a:extLst>
            </p:cNvPr>
            <p:cNvSpPr/>
            <p:nvPr/>
          </p:nvSpPr>
          <p:spPr>
            <a:xfrm rot="16200000">
              <a:off x="8121185" y="-233442"/>
              <a:ext cx="375207" cy="5963961"/>
            </a:xfrm>
            <a:prstGeom prst="rightBrace">
              <a:avLst>
                <a:gd name="adj1" fmla="val 397378"/>
                <a:gd name="adj2" fmla="val 50000"/>
              </a:avLst>
            </a:prstGeom>
            <a:ln w="508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D3558A-2DD1-E2F9-FDAC-6D4DA6290E08}"/>
                </a:ext>
              </a:extLst>
            </p:cNvPr>
            <p:cNvSpPr txBox="1"/>
            <p:nvPr/>
          </p:nvSpPr>
          <p:spPr>
            <a:xfrm>
              <a:off x="5260788" y="212003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/>
                <a:t>좌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 </a:t>
              </a:r>
              <a:r>
                <a:rPr kumimoji="1" lang="ko-KR" altLang="en-US" sz="2000" dirty="0"/>
                <a:t>개발 보드</a:t>
              </a:r>
              <a:r>
                <a:rPr kumimoji="1" lang="en-US" altLang="ko-KR" sz="2000" dirty="0"/>
                <a:t>, </a:t>
              </a:r>
              <a:r>
                <a:rPr kumimoji="1" lang="ko-KR" altLang="en-US" sz="2000" dirty="0"/>
                <a:t>우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</a:t>
              </a:r>
              <a:r>
                <a:rPr kumimoji="1" lang="ko-KR" altLang="en-US" sz="2000" dirty="0"/>
                <a:t>가 탑재된 갤럭시 </a:t>
              </a:r>
              <a:r>
                <a:rPr kumimoji="1" lang="en-US" altLang="ko-KR" sz="2000" dirty="0"/>
                <a:t>S20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5964EE-7259-057B-F39F-E2078CB8A90D}"/>
              </a:ext>
            </a:extLst>
          </p:cNvPr>
          <p:cNvSpPr txBox="1"/>
          <p:nvPr/>
        </p:nvSpPr>
        <p:spPr>
          <a:xfrm>
            <a:off x="1088302" y="2550932"/>
            <a:ext cx="3619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엔비디아의 </a:t>
            </a:r>
            <a:r>
              <a:rPr kumimoji="1" lang="ko-KR" altLang="en-US" sz="2000" dirty="0" err="1"/>
              <a:t>젯슨</a:t>
            </a:r>
            <a:r>
              <a:rPr kumimoji="1" lang="ko-KR" altLang="en-US" sz="2000" dirty="0"/>
              <a:t> 나노</a:t>
            </a:r>
            <a:endParaRPr kumimoji="1" lang="en-US" altLang="ko-KR" sz="2000" dirty="0"/>
          </a:p>
        </p:txBody>
      </p:sp>
      <p:pic>
        <p:nvPicPr>
          <p:cNvPr id="20" name="Picture 19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D2DD5F5B-BFB9-9244-3F26-0B6F6026BF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7" t="4255" r="6039" b="8585"/>
          <a:stretch/>
        </p:blipFill>
        <p:spPr>
          <a:xfrm>
            <a:off x="713159" y="3118817"/>
            <a:ext cx="4315394" cy="28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9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2B3458-2DAE-6318-BB79-2B92950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7D26-3792-CDB9-2890-63FF747C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 </a:t>
            </a:r>
            <a:r>
              <a:rPr kumimoji="1" lang="en-US" altLang="ko-KR" sz="2800" b="1" dirty="0"/>
              <a:t>vs AWS </a:t>
            </a:r>
            <a:r>
              <a:rPr kumimoji="1" lang="ko-KR" altLang="en-US" sz="2800" b="1" dirty="0"/>
              <a:t>클라우드 서비스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86A3A9-C1F3-3342-DF40-9C04D2C6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6C6D4C3-2F6E-6E4A-0F50-1C7EA4B6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2FE4DB2-12BF-8C65-3B6A-5AF1A61E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졸업 프로젝트로 노트북과 서버를 구축하고자 하였지만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프로젝트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예산</a:t>
            </a:r>
            <a:r>
              <a:rPr kumimoji="1" lang="ko-KR" altLang="en-US" sz="2000" dirty="0">
                <a:latin typeface="+mn-ea"/>
              </a:rPr>
              <a:t>이 너무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부족</a:t>
            </a:r>
            <a:r>
              <a:rPr kumimoji="1" lang="ko-KR" altLang="en-US" sz="2000" dirty="0">
                <a:latin typeface="+mn-ea"/>
              </a:rPr>
              <a:t>한 문제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 모든 시스템 합쳐서 </a:t>
            </a:r>
            <a:r>
              <a:rPr kumimoji="1" lang="en-US" altLang="ko-KR" sz="2000" dirty="0">
                <a:latin typeface="+mn-ea"/>
              </a:rPr>
              <a:t>80</a:t>
            </a:r>
            <a:r>
              <a:rPr kumimoji="1" lang="ko-KR" altLang="en-US" sz="2000" dirty="0">
                <a:latin typeface="+mn-ea"/>
              </a:rPr>
              <a:t> 만원 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endParaRPr kumimoji="1" lang="en-US" altLang="ko-KR" sz="1600" dirty="0">
              <a:latin typeface="+mn-ea"/>
            </a:endParaRPr>
          </a:p>
          <a:p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기술력 부재</a:t>
            </a:r>
            <a:r>
              <a:rPr kumimoji="1" lang="ko-KR" altLang="en-US" sz="2000" dirty="0">
                <a:latin typeface="+mn-ea"/>
              </a:rPr>
              <a:t>로 인한 어려움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컴퓨터 공학이다 보니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전자 계열은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lvl="1"/>
            <a:r>
              <a:rPr kumimoji="1" lang="en-US" altLang="ko-KR" sz="2000" dirty="0">
                <a:latin typeface="+mn-ea"/>
              </a:rPr>
              <a:t>5</a:t>
            </a:r>
            <a:r>
              <a:rPr kumimoji="1" lang="ko-KR" altLang="en-US" sz="2000" dirty="0">
                <a:latin typeface="+mn-ea"/>
              </a:rPr>
              <a:t> 시간 이상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배터리 지속성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가격</a:t>
            </a:r>
            <a:r>
              <a:rPr kumimoji="1" lang="ko-KR" altLang="en-US" sz="2000" dirty="0">
                <a:latin typeface="+mn-ea"/>
              </a:rPr>
              <a:t>이 중요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20</a:t>
            </a:r>
            <a:r>
              <a:rPr kumimoji="1" lang="ko-KR" altLang="en-US" sz="2000" dirty="0">
                <a:latin typeface="+mn-ea"/>
              </a:rPr>
              <a:t>만원 이하의 임베디드 보드로 스마트폰이 최적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13C1A4D-47B4-6C0F-B877-10AFCB2513C7}"/>
              </a:ext>
            </a:extLst>
          </p:cNvPr>
          <p:cNvGrpSpPr>
            <a:grpSpLocks/>
          </p:cNvGrpSpPr>
          <p:nvPr/>
        </p:nvGrpSpPr>
        <p:grpSpPr>
          <a:xfrm>
            <a:off x="6919830" y="2765801"/>
            <a:ext cx="4809712" cy="3428868"/>
            <a:chOff x="9294320" y="3803605"/>
            <a:chExt cx="7409918" cy="507116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76452A79-70AE-128A-5584-C35DD05F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4320" y="3803605"/>
              <a:ext cx="7409918" cy="5071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564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지금 까지의 이야기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2" name="그림 11" descr="장난감, 만화 영화, 애니메이션, 텍스트이(가) 표시된 사진&#10;&#10;자동 생성된 설명">
            <a:extLst>
              <a:ext uri="{FF2B5EF4-FFF2-40B4-BE49-F238E27FC236}">
                <a16:creationId xmlns:a16="http://schemas.microsoft.com/office/drawing/2014/main" id="{8103F8A3-662C-A01B-B5C0-834EE53C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0" y="1066384"/>
            <a:ext cx="5182702" cy="518270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F029141-3144-46A0-1948-3E9AF367D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멋진 스마트폰의 재활용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모두에게 희망이 잔뜩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가득한 시스템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무궁무진한 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Kubernetes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로의 확장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여러분의 많은 도전과 성장을 응원합니다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22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F3F6-BF59-0B72-186A-F53997A8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29E38-36C2-697A-A825-677048DA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80AFA7-FAA5-3557-FCB2-97367AAF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4DCF7D4-3F49-E504-084F-C13BD6E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87762-5E95-F438-527D-32B6CE8C6CB0}"/>
              </a:ext>
            </a:extLst>
          </p:cNvPr>
          <p:cNvSpPr txBox="1"/>
          <p:nvPr/>
        </p:nvSpPr>
        <p:spPr>
          <a:xfrm>
            <a:off x="5368337" y="2767278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6A8C8B96-E41D-BFF5-DEA7-7CCCA99B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G Gram SuperSlim review: A tiny laptop with a big display | PCWorld">
            <a:extLst>
              <a:ext uri="{FF2B5EF4-FFF2-40B4-BE49-F238E27FC236}">
                <a16:creationId xmlns:a16="http://schemas.microsoft.com/office/drawing/2014/main" id="{79DCEC25-6B65-D9BB-33C2-A2144C4D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1" y="1921474"/>
            <a:ext cx="4522575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C84C-C60A-4230-AC82-5D8CC000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B6FBF1-BD25-DED8-E3F5-499E4CA5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0ABC45C3-FA36-149A-6EA0-1C26D3EB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FAFF4-04C8-CD9C-D050-F6F6A5EC31E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마지막 요약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80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FC30-810E-99DE-15C9-1C3A2C3B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CFE09-0883-56A7-3D82-2A63E7A4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A70F4-32A0-8129-8409-ACADC33F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E1FF49C-8712-161F-CB20-A34269C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2385F5D-5B08-3473-749E-A2BBF487E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F79BFB46-4688-C3F8-08B6-C816A7528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543DC-8BC6-AC70-11A9-7548C5F3FBFD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15B541-DF4A-2EA3-77C2-27D39D04CE9E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85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ECF5-67F1-886B-F745-DD5B3114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A50F3-3903-D091-7FD3-4BF3879E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31092-FA31-9753-34FB-C9B9F7FB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F2D27B6-F7B9-E0A9-D76C-A6C23EEC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DBC0772E-C2B2-4BEF-718A-8C9D14DDF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5AFBB9C-4DEE-4DD7-2FC5-6DE26E227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C33F42A-8263-B0B7-5C7A-21234FE53751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67B3AA6-8D60-278A-F855-AC93B26EDFD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996DFAE-31E6-6C40-F350-168F4948A7B3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68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B820-0DDF-29B0-6A8A-5EC80A25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B4A7-FF1E-F1BC-444B-4D471EF3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B11BD-6E69-6588-ABEB-32488CF8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4552A33-B1E8-C67C-6A00-A0CF2D75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4E662B9-E690-CAE5-C8B1-AE632A718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6121CD28-0DA8-B4B8-618B-8BC558101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9CF6596-D433-54C1-62A1-3C373EFB985F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26DF3F0-B823-76AA-B307-0B1E34221130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511B52-1037-D987-52F0-50D9F59D0C50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BE8F83-24BA-B38F-DF1A-7235D56ABAA6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65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034-E6E6-2CB2-0DCF-21604F7D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0921B-7E9D-440A-179F-4AB04823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65B72A-BFC5-D2F2-E413-F7A755A8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4E63346-7A77-5C2E-77A0-3ED59F7D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FE1ECC12-F4CB-77B6-90DC-57D5715C8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6FAE5C7-FD85-D6D9-0820-2948D18FB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239C0C-E5CA-3ADA-E1CD-5E619B884E7B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D8968F2-1E90-EFAD-DABF-FBC5663D318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34A802-1A78-79F4-7B2B-0E0FE57D0A9E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51C1906-B106-59DB-0E6A-CE30874A5B05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EB54180-9ABD-8D14-1976-463E55ABD71D}"/>
              </a:ext>
            </a:extLst>
          </p:cNvPr>
          <p:cNvSpPr txBox="1">
            <a:spLocks/>
          </p:cNvSpPr>
          <p:nvPr/>
        </p:nvSpPr>
        <p:spPr>
          <a:xfrm>
            <a:off x="865940" y="4346812"/>
            <a:ext cx="11326059" cy="96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en-US" sz="2000" dirty="0">
                <a:latin typeface="+mn-ea"/>
                <a:ea typeface="+mn-ea"/>
              </a:rPr>
              <a:t>A.  ADB </a:t>
            </a:r>
            <a:r>
              <a:rPr kumimoji="1" lang="ko-KR" altLang="en-US" sz="2000" dirty="0">
                <a:latin typeface="+mn-ea"/>
                <a:ea typeface="+mn-ea"/>
              </a:rPr>
              <a:t>는 시스템 자원까지 가능합니다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ea"/>
                <a:ea typeface="+mn-ea"/>
              </a:rPr>
              <a:t>    </a:t>
            </a:r>
            <a:r>
              <a:rPr kumimoji="1" lang="en-US" altLang="ko-KR" sz="2000" dirty="0" err="1">
                <a:latin typeface="+mn-ea"/>
                <a:ea typeface="+mn-ea"/>
              </a:rPr>
              <a:t>Termux</a:t>
            </a:r>
            <a:r>
              <a:rPr kumimoji="1" lang="ko-KR" altLang="en-US" sz="2000" dirty="0">
                <a:latin typeface="+mn-ea"/>
                <a:ea typeface="+mn-ea"/>
              </a:rPr>
              <a:t>는 시스템을 건들지 않는다면 무엇이든</a:t>
            </a:r>
            <a:r>
              <a:rPr kumimoji="1" lang="en-US" altLang="ko-KR" sz="2000" dirty="0">
                <a:latin typeface="+mn-ea"/>
                <a:ea typeface="+mn-ea"/>
              </a:rPr>
              <a:t>!</a:t>
            </a:r>
            <a:endParaRPr kumimoji="1" lang="ko-Kore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5613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F883-CB6F-11A6-631D-6AAAAF34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91F808-C482-6A96-B57D-70D20DFF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C66009-7BE4-1670-F844-1CFF7918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9FE3-9E75-92FA-B37D-03CC1EDA12D4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스마트폰의 세상으로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37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FAB23-92B1-5555-6631-B54A83033ABC}"/>
              </a:ext>
            </a:extLst>
          </p:cNvPr>
          <p:cNvSpPr txBox="1"/>
          <p:nvPr/>
        </p:nvSpPr>
        <p:spPr>
          <a:xfrm>
            <a:off x="4721264" y="209092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감사합니다</a:t>
            </a:r>
            <a:endParaRPr lang="en-US" altLang="ko-KR" sz="40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1D389-D38A-42CA-F6F9-C133DEC5AC9E}"/>
              </a:ext>
            </a:extLst>
          </p:cNvPr>
          <p:cNvSpPr txBox="1"/>
          <p:nvPr/>
        </p:nvSpPr>
        <p:spPr>
          <a:xfrm>
            <a:off x="335752" y="4871230"/>
            <a:ext cx="8307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발표자료와 예제 코드는 아래의 </a:t>
            </a:r>
            <a:r>
              <a:rPr kumimoji="1" lang="ko-KR" altLang="en-US" sz="2000" dirty="0" err="1">
                <a:latin typeface="+mn-ea"/>
              </a:rPr>
              <a:t>깃허브</a:t>
            </a:r>
            <a:r>
              <a:rPr kumimoji="1" lang="ko-KR" altLang="en-US" sz="2000" dirty="0">
                <a:latin typeface="+mn-ea"/>
              </a:rPr>
              <a:t> 저장소에서 확인이 가능합니다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 https://</a:t>
            </a:r>
            <a:r>
              <a:rPr kumimoji="1" lang="en-US" altLang="ko-KR" sz="2000" dirty="0" err="1">
                <a:latin typeface="+mn-ea"/>
              </a:rPr>
              <a:t>github.com</a:t>
            </a:r>
            <a:r>
              <a:rPr kumimoji="1" lang="en-US" altLang="ko-KR" sz="2000" dirty="0">
                <a:latin typeface="+mn-ea"/>
              </a:rPr>
              <a:t>/</a:t>
            </a:r>
            <a:r>
              <a:rPr kumimoji="1" lang="en-US" altLang="ko-KR" sz="2000" dirty="0" err="1">
                <a:latin typeface="+mn-ea"/>
              </a:rPr>
              <a:t>Piorosen</a:t>
            </a:r>
            <a:r>
              <a:rPr kumimoji="1" lang="en-US" altLang="ko-KR" sz="2000" dirty="0">
                <a:latin typeface="+mn-ea"/>
              </a:rPr>
              <a:t>/2024-GIST-Developers-Night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D337F-2769-424D-374E-34076564188C}"/>
              </a:ext>
            </a:extLst>
          </p:cNvPr>
          <p:cNvSpPr txBox="1"/>
          <p:nvPr/>
        </p:nvSpPr>
        <p:spPr>
          <a:xfrm>
            <a:off x="4981751" y="2798806"/>
            <a:ext cx="2228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839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40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1DB8-9E3B-3B95-66FC-92BE02DD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C8FBB-0ECE-C4D0-D2AA-B7490C8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97A018-6F3A-B7FF-9928-C90F4995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BBC7A8C-B3F0-EC03-A442-35259752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7C59D-66BE-A079-5FE5-E73D79266D28}"/>
              </a:ext>
            </a:extLst>
          </p:cNvPr>
          <p:cNvSpPr txBox="1"/>
          <p:nvPr/>
        </p:nvSpPr>
        <p:spPr>
          <a:xfrm>
            <a:off x="5292812" y="2767280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motherboard with black tape&#10;&#10;Description automatically generated">
            <a:extLst>
              <a:ext uri="{FF2B5EF4-FFF2-40B4-BE49-F238E27FC236}">
                <a16:creationId xmlns:a16="http://schemas.microsoft.com/office/drawing/2014/main" id="{48FA235C-DE15-F635-F0F8-D6BF80813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687" y="3280302"/>
            <a:ext cx="3653481" cy="2740111"/>
          </a:xfrm>
          <a:prstGeom prst="rect">
            <a:avLst/>
          </a:prstGeom>
        </p:spPr>
      </p:pic>
      <p:pic>
        <p:nvPicPr>
          <p:cNvPr id="10" name="Picture 9" descr="A computer screen with a yellow box on it&#10;&#10;Description automatically generated">
            <a:extLst>
              <a:ext uri="{FF2B5EF4-FFF2-40B4-BE49-F238E27FC236}">
                <a16:creationId xmlns:a16="http://schemas.microsoft.com/office/drawing/2014/main" id="{D7642E9F-EDCC-3106-378E-936968C510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693"/>
          <a:stretch/>
        </p:blipFill>
        <p:spPr>
          <a:xfrm>
            <a:off x="1350086" y="1188776"/>
            <a:ext cx="3653480" cy="2090892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45B5DECE-CCB2-00E3-586A-0C0EB1DC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1F37-84CB-AE7D-0583-2F06D262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1CD7B-4A2C-AF6D-8923-F497CFF7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A5B8D-3CD4-27DE-AA4A-1526D2FD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5C25D9E4-ECC6-ADAA-5E48-DD29CEC3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B3386-7694-2344-29B5-93F32CF47352}"/>
              </a:ext>
            </a:extLst>
          </p:cNvPr>
          <p:cNvSpPr txBox="1"/>
          <p:nvPr/>
        </p:nvSpPr>
        <p:spPr>
          <a:xfrm>
            <a:off x="4704835" y="2741753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EA067783-F6DC-B114-E77E-425811628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29" y="3609335"/>
            <a:ext cx="3137930" cy="2353448"/>
          </a:xfrm>
          <a:prstGeom prst="rect">
            <a:avLst/>
          </a:prstGeom>
        </p:spPr>
      </p:pic>
      <p:pic>
        <p:nvPicPr>
          <p:cNvPr id="11" name="Picture 10" descr="A computer with a keyboard and wires on a table&#10;&#10;Description automatically generated">
            <a:extLst>
              <a:ext uri="{FF2B5EF4-FFF2-40B4-BE49-F238E27FC236}">
                <a16:creationId xmlns:a16="http://schemas.microsoft.com/office/drawing/2014/main" id="{575178FE-F54A-66C0-6700-F08DF7D7E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61" t="15362" r="7345" b="20564"/>
          <a:stretch/>
        </p:blipFill>
        <p:spPr>
          <a:xfrm>
            <a:off x="1220230" y="1246407"/>
            <a:ext cx="3137929" cy="2332661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0D7794F1-81FE-3CF6-866A-6C08110D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12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08F8-C878-F2C8-E1A9-5572EFAA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F3F8-A40A-52CE-304E-55803CC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72ECA-76CF-9EE7-A670-35A50745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9F0899D-CF9E-67BC-9370-03E0CF51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431A5-F052-32DD-B509-1721BE16CC31}"/>
              </a:ext>
            </a:extLst>
          </p:cNvPr>
          <p:cNvSpPr txBox="1"/>
          <p:nvPr/>
        </p:nvSpPr>
        <p:spPr>
          <a:xfrm>
            <a:off x="2739256" y="2837992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  <p:pic>
        <p:nvPicPr>
          <p:cNvPr id="4" name="Picture 4" descr="[갤럭시 S24 울트라] Official Introduction Film | 삼성전자">
            <a:extLst>
              <a:ext uri="{FF2B5EF4-FFF2-40B4-BE49-F238E27FC236}">
                <a16:creationId xmlns:a16="http://schemas.microsoft.com/office/drawing/2014/main" id="{69600933-B01C-6EBF-D3BD-508C0B04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45" y="2196073"/>
            <a:ext cx="4239740" cy="23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FB981865-5621-575F-E4C8-18686D417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06790" y="2231812"/>
            <a:ext cx="3192504" cy="2394378"/>
          </a:xfrm>
          <a:prstGeom prst="rect">
            <a:avLst/>
          </a:prstGeom>
        </p:spPr>
      </p:pic>
      <p:pic>
        <p:nvPicPr>
          <p:cNvPr id="9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2CFA92A3-77AA-85F1-FBE2-E0A575AB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95" y="2360140"/>
            <a:ext cx="3401548" cy="21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FA2D0-01CD-13AC-B4FC-BA94C8D9BEC7}"/>
              </a:ext>
            </a:extLst>
          </p:cNvPr>
          <p:cNvSpPr txBox="1"/>
          <p:nvPr/>
        </p:nvSpPr>
        <p:spPr>
          <a:xfrm>
            <a:off x="7719285" y="2767281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</p:spTree>
    <p:extLst>
      <p:ext uri="{BB962C8B-B14F-4D97-AF65-F5344CB8AC3E}">
        <p14:creationId xmlns:p14="http://schemas.microsoft.com/office/powerpoint/2010/main" val="258227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컨텐츠 목차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 너는 누구냐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스마트폰과 일반 컴퓨터가 어떤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차이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리눅스 운영체제를 사용할 수 없을까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얼마나 스마트폰이 효율적일까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시연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)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Python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 구축해보자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 운영체제에서 </a:t>
            </a:r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란 앱을 통해 개발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어디에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이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스프링 부트나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NodeJS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나아가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Docker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Kubernetes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도입이 가능하지 않을까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5079</TotalTime>
  <Words>3310</Words>
  <Application>Microsoft Macintosh PowerPoint</Application>
  <PresentationFormat>Widescreen</PresentationFormat>
  <Paragraphs>456</Paragraphs>
  <Slides>57</Slides>
  <Notes>55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Apple SD Gothic Neo</vt:lpstr>
      <vt:lpstr>Aptos</vt:lpstr>
      <vt:lpstr>Aptos Display</vt:lpstr>
      <vt:lpstr>Aptos Narrow</vt:lpstr>
      <vt:lpstr>Arial</vt:lpstr>
      <vt:lpstr>Helvetica Neue</vt:lpstr>
      <vt:lpstr>Lucida Console</vt:lpstr>
      <vt:lpstr>Office 테마</vt:lpstr>
      <vt:lpstr>PowerPoint Presentation</vt:lpstr>
      <vt:lpstr>발표자 소개 - 차주형(JooHyoung Cha)</vt:lpstr>
      <vt:lpstr>PowerPoint Presentation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컨텐츠 목차</vt:lpstr>
      <vt:lpstr>세션 목표</vt:lpstr>
      <vt:lpstr>세션 목표</vt:lpstr>
      <vt:lpstr>세션 목표</vt:lpstr>
      <vt:lpstr>세션 목표</vt:lpstr>
      <vt:lpstr>세션 목표</vt:lpstr>
      <vt:lpstr>사전 지식</vt:lpstr>
      <vt:lpstr>다루지 않는 내용</vt:lpstr>
      <vt:lpstr>PowerPoint Presentation</vt:lpstr>
      <vt:lpstr>어떤 차이가 있을까?</vt:lpstr>
      <vt:lpstr>스마트폰은 무엇인가?</vt:lpstr>
      <vt:lpstr>스마트폰은 무엇인가?</vt:lpstr>
      <vt:lpstr>스마트폰은 무엇인가?</vt:lpstr>
      <vt:lpstr>PowerPoint Presentation</vt:lpstr>
      <vt:lpstr>PowerPoint Presentation</vt:lpstr>
      <vt:lpstr>왜? 스마트폰으로 접근하게 되었는가?</vt:lpstr>
      <vt:lpstr>매우 가격대비 효율적인 시스템</vt:lpstr>
      <vt:lpstr>스마트폰의 개발 영역확장!! </vt:lpstr>
      <vt:lpstr>스마트폰의 개발 영역확장!! </vt:lpstr>
      <vt:lpstr>스마트폰에서 우분투(리눅스)를 사용할 수 없을까?</vt:lpstr>
      <vt:lpstr>스마트폰에서 우분투(리눅스)를 사용할 수 없을까?</vt:lpstr>
      <vt:lpstr>스마트폰에서 우분투(리눅스)를 사용할 수 없을까?</vt:lpstr>
      <vt:lpstr>PowerPoint Presentation</vt:lpstr>
      <vt:lpstr>안드로이드는 경량화와 보안을 위해 기능이 삭제 되었다!</vt:lpstr>
      <vt:lpstr>안드로이드는 경량화와 보안을 위해 기능이 삭제 되었다!</vt:lpstr>
      <vt:lpstr>원한다면 기능을 추가 및 확장 할 수 있다.</vt:lpstr>
      <vt:lpstr>기능을 최대한 추가한 앱은 없나요?</vt:lpstr>
      <vt:lpstr>기능을 최대한 추가한 앱은 없나요?</vt:lpstr>
      <vt:lpstr>PowerPoint Presentation</vt:lpstr>
      <vt:lpstr>시연 순서</vt:lpstr>
      <vt:lpstr>시연 - 안드로이드 폰으로 서버 구축</vt:lpstr>
      <vt:lpstr>시연 - Python 개발 환경 구축</vt:lpstr>
      <vt:lpstr>시연 - Python 웹서버 구축</vt:lpstr>
      <vt:lpstr>시연 - 웹서버 접속 확인</vt:lpstr>
      <vt:lpstr>시연 - 다른 사람에게 공유 하는 방법</vt:lpstr>
      <vt:lpstr>마무리 - 활용</vt:lpstr>
      <vt:lpstr>마무리 - 활용</vt:lpstr>
      <vt:lpstr>마무리 - 활용</vt:lpstr>
      <vt:lpstr>임베디드 시스템과 스마트폰의 차이</vt:lpstr>
      <vt:lpstr>스마트폰 vs AWS 클라우드 서비스</vt:lpstr>
      <vt:lpstr>지금 까지의 이야기</vt:lpstr>
      <vt:lpstr>PowerPoint Presentation</vt:lpstr>
      <vt:lpstr>Q. 안드로이드는 리눅스인가요?</vt:lpstr>
      <vt:lpstr>Q. 안드로이드는 리눅스인가요?</vt:lpstr>
      <vt:lpstr>Q. 안드로이드는 리눅스인가요?</vt:lpstr>
      <vt:lpstr>Q. 안드로이드는 리눅스인가요?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이정우</dc:creator>
  <cp:lastModifiedBy>AK</cp:lastModifiedBy>
  <cp:revision>1246</cp:revision>
  <cp:lastPrinted>2024-09-22T07:01:38Z</cp:lastPrinted>
  <dcterms:created xsi:type="dcterms:W3CDTF">2024-08-08T14:05:26Z</dcterms:created>
  <dcterms:modified xsi:type="dcterms:W3CDTF">2024-09-22T08:28:05Z</dcterms:modified>
</cp:coreProperties>
</file>